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78" r:id="rId4"/>
    <p:sldId id="283" r:id="rId5"/>
    <p:sldId id="284" r:id="rId6"/>
    <p:sldId id="285" r:id="rId7"/>
    <p:sldId id="281" r:id="rId8"/>
    <p:sldId id="260" r:id="rId9"/>
    <p:sldId id="287" r:id="rId10"/>
    <p:sldId id="288" r:id="rId11"/>
    <p:sldId id="291" r:id="rId12"/>
    <p:sldId id="264" r:id="rId13"/>
    <p:sldId id="279" r:id="rId14"/>
    <p:sldId id="274" r:id="rId15"/>
    <p:sldId id="292" r:id="rId16"/>
    <p:sldId id="294" r:id="rId17"/>
    <p:sldId id="296" r:id="rId18"/>
    <p:sldId id="295" r:id="rId19"/>
    <p:sldId id="293" r:id="rId20"/>
    <p:sldId id="257" r:id="rId21"/>
  </p:sldIdLst>
  <p:sldSz cx="12192000" cy="6858000"/>
  <p:notesSz cx="6858000" cy="9144000"/>
  <p:embeddedFontLst>
    <p:embeddedFont>
      <p:font typeface="方正书宋简体" panose="02010600030101010101" charset="-122"/>
      <p:regular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Impact" panose="020B0806030902050204" pitchFamily="34" charset="0"/>
      <p:regular r:id="rId25"/>
    </p:embeddedFont>
    <p:embeddedFont>
      <p:font typeface="华文中宋" panose="02010600040101010101" pitchFamily="2" charset="-122"/>
      <p:regular r:id="rId26"/>
    </p:embeddedFont>
    <p:embeddedFont>
      <p:font typeface="Modern No. 20" panose="02070704070505020303" pitchFamily="18" charset="0"/>
      <p:regular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仿宋" panose="02010609060101010101" pitchFamily="49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75"/>
    <a:srgbClr val="E9A54E"/>
    <a:srgbClr val="07C7DB"/>
    <a:srgbClr val="D1D1D2"/>
    <a:srgbClr val="D03F8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93" d="100"/>
          <a:sy n="93" d="100"/>
        </p:scale>
        <p:origin x="29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299D404-E424-4B8C-8AAE-3BA503003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50"/>
            <a:ext cx="12192000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25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FF96B-DA99-4FDD-94CD-B38C5637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0CB6EAA-6BD0-438B-8688-935ACAC6C305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5F4873-3C30-40B7-9C5B-34529492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274FE9-470B-4FDE-9A59-F9692FB9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35E2849-44D3-4B51-8763-5C3BB450CB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8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F8BF087-060B-46DA-ACA4-045388E0B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C49C59-8CEF-44EB-9262-26F499E7187E}"/>
              </a:ext>
            </a:extLst>
          </p:cNvPr>
          <p:cNvSpPr/>
          <p:nvPr userDrawn="1"/>
        </p:nvSpPr>
        <p:spPr>
          <a:xfrm>
            <a:off x="0" y="0"/>
            <a:ext cx="12192000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1406EC-63FA-4B60-9580-4A9F8E0D7007}"/>
              </a:ext>
            </a:extLst>
          </p:cNvPr>
          <p:cNvSpPr/>
          <p:nvPr userDrawn="1"/>
        </p:nvSpPr>
        <p:spPr>
          <a:xfrm>
            <a:off x="0" y="5884863"/>
            <a:ext cx="12192000" cy="98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633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BDDC0-8850-42E3-9475-59665577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7AFC6-6A32-4233-BC88-F112FD5CC59C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32094B-1405-47F7-8107-72FD3587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7D0E35-48D7-4F7C-921E-7A9C31DC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E6F7ED-F14D-4597-B75C-93C2CABE835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587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1F50F-7CAE-4385-AB2B-630012CA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E9806-1005-47D5-AB2E-3DF49738F992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DAC78-A721-4784-808C-6F78F6E2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641307-4A2A-4854-8F59-E771ECC8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09B90B-9995-468E-B327-19BAF00AD31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46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63B22-70A3-4FD6-8E6F-64DAC0D9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A86E9-DCAA-40D2-A47C-33D1971E3C81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ECF6C7-73F3-4EE8-B242-D9976BFD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233068-5AB7-4A70-AACE-9136DD3A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544FF-7184-4CE5-B526-30ACF6B7B4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93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3F54151-FB82-4914-9C2A-BFD60FDC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091B46-6479-4A42-A3BF-AEA998DC6359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916EA14-C2D6-4275-BA7F-54D9BB11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F7843AE-A9D7-4132-9342-00A603FF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9C6905-5BB1-401D-B997-1B4D53E11B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25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DA38CDD-C8A1-4598-9C1E-5D292B7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04016-C0C6-4F6C-9A3D-F806F275FAA1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8EA1ED5C-180B-4952-8E26-7303224C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332A86E-1F00-45D6-B247-D0643313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F4E822-42A5-45BF-B6DA-DE7037CFB6C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946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04E8A844-0D4D-4C0B-8E7C-DB9267B9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6F260-D62A-4F67-A098-12DDE113B16C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F88FC0A2-4808-4F30-B0D4-F2D07933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E62CD80-BAF9-421A-AD3D-70434152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EFE67-ADBA-48EB-9911-5466639444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84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E096207-E277-4F78-A4A7-2F93A5822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A3831-583A-48E9-A6FE-051B5D75E5A0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80D6A3E4-38D7-49A7-A66C-EB6F1824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0080862-D6ED-4DE9-B402-F9B0ACEAD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173AA2-8C1C-4671-B91D-322DDA81F69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527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CDB7A40-E3A5-414D-BDF5-7029B998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6EACC-0376-4B70-AE1A-CCFF09C321AA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38AE301-8413-4F29-A426-4A19BC8C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D64072A-2336-4661-A7DB-BDA95775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7DEF24-593E-4627-BB82-905E647560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637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74754F-3E4C-4D0A-A939-233CB9C2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F481D2B-2392-47AD-BC96-65B9B2CA85CF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25C90D-ADBC-4E59-87EF-132A1496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7DDB6-88AD-4A7C-8F30-217D0946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77B3A3D-D7EA-48AF-A84E-7DBFBF5C8B7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418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6FF41DD-E4F2-4195-8A14-6B7AA3440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3D0C0-5EFB-4B1B-BDB4-87BE8A085F09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6B42C03-6604-46E2-B694-EC321519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C7E1E00-405F-4D38-935F-E6644FD7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4314D-80AF-42CE-9226-15B1D95AC83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97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3A1E7E-F826-4662-8379-135130E1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FE257-488A-453A-A10D-168A330E10CB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34013-5D1F-4DA7-BDDB-9729006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79BFDC-36BF-4B49-95A2-198F491A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9FE65-5587-4DAB-8714-D21B1B0E9B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111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CD8675-A54A-4110-965B-B5392D99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14394-B9AE-4488-89D7-6A2616B52387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E45BEC-8189-412C-B067-F822D534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9E6A9-0B05-41B0-B5CB-DD4F5ADE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5E7001-D484-4551-B6B0-AF2061C467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33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24CE70-25A3-46BC-92BE-9305F37D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5CF8CC0-5CD5-4DB0-9E20-A49E211DF33C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3E98AB-9F3B-44BE-B99D-FBAAC08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30D62B-AB56-4AC2-B34B-ACBEC0E6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B1A7320-0E69-4AB7-91E6-13A80E9C756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039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460AFC-C903-42D3-8D5C-84D77012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AED81AF-0574-4329-B4F5-7BC67905771B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A6C909-FCB5-4FFD-B1E9-CAD994FB9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15F8A0-4DC7-41BC-9AF6-C97E1ECE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C6BCA5C-797D-4E61-AB72-F0FF950DCD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90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709FFA-8ABF-4B6F-9299-D80F3BE6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415FA2-C162-4A0A-929E-66CCEB1DF9D6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C941AD-73C0-4FFA-AC44-AA5C9A54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54F7D7-28C1-49AC-A2E2-A3B36D15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6974F654-295A-418E-A6E2-767C0FEB1F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76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DBDF9-01DE-4177-93DD-86E5BA0B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253BE37-36E9-4EF1-A756-E22F99197452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A5F7FE-C0DD-4017-AC07-53C55872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F9FBC6-FB3D-4062-9FB9-FD39C7FD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9AE4D3A-8B3F-4F22-BF5E-428282B51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497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55AF88-AE46-4D5A-AE3B-0B9ED256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8B1AAF0-70C6-4290-ABF5-DC063FC241AB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3F5BFA-5A70-4148-8978-40A48498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75927A-04F3-44B3-A928-17DDA98E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511589A-67A3-4F8C-B579-4537D3BADA1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18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8DB1CE-95DC-4A09-9E63-058D0DEF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FECCF8C-1231-4376-8878-D19D1D83A2A7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AAAB6B-5093-466F-B6EA-EE6452B3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C9BB0F-28F9-4973-AC0E-4E720615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22B615B5-C83A-4AF2-B1D4-51ADECC2EB7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6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6D7FD6-5028-452E-8B1A-DA1285EC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68C91D0-B5AF-4169-AC5A-356905F82808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FA4A8-FC16-472E-8091-DDD49487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A5FFC1-7076-4D78-A0A5-1B773D86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BA9A739-3F2B-4B54-9578-B5EB97C8DD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36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C9203C8-FEF3-4710-B31A-AFBAAE53A659}"/>
              </a:ext>
            </a:extLst>
          </p:cNvPr>
          <p:cNvSpPr/>
          <p:nvPr userDrawn="1"/>
        </p:nvSpPr>
        <p:spPr>
          <a:xfrm>
            <a:off x="0" y="0"/>
            <a:ext cx="12192000" cy="655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4DBEAAC4-44B5-40AE-92DE-D4D84FF9937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177908C1-E445-4508-BA7B-A238440EDC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090E55-B38A-4E7C-9476-64D9FEB4C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4113EA1-2353-4371-8CC8-AD70CA6A3F97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08BE2-3198-46D4-B7DD-08C8BBA18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E55310-7BFD-4214-AB35-DADF90811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7C81566-61B8-442A-972B-074F95E647A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">
            <a:extLst>
              <a:ext uri="{FF2B5EF4-FFF2-40B4-BE49-F238E27FC236}">
                <a16:creationId xmlns:a16="http://schemas.microsoft.com/office/drawing/2014/main" id="{D9C78F49-C5DF-43C2-B5D4-647ABF331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4579" y="1141311"/>
            <a:ext cx="6417206" cy="146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ts val="2500"/>
              </a:lnSpc>
            </a:pPr>
            <a:endParaRPr lang="en-US" altLang="zh-CN" sz="13800" dirty="0">
              <a:solidFill>
                <a:srgbClr val="FFC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ts val="2500"/>
              </a:lnSpc>
            </a:pPr>
            <a:endParaRPr lang="en-US" altLang="zh-CN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ts val="2500"/>
              </a:lnSpc>
            </a:pPr>
            <a:endParaRPr lang="en-US" altLang="zh-CN" sz="8800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ts val="25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分布式邮件调度平台</a:t>
            </a:r>
            <a:endParaRPr lang="zh-CN" altLang="en-US" sz="4400" b="1" dirty="0">
              <a:solidFill>
                <a:schemeClr val="bg1"/>
              </a:solidFill>
              <a:latin typeface="Modern No. 20" panose="020707040705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D9C78F49-C5DF-43C2-B5D4-647ABF331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4589" y="6170511"/>
            <a:ext cx="1980029" cy="39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ts val="25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Modern No. 20" panose="02070704070505020303" pitchFamily="18" charset="0"/>
                <a:ea typeface="微软雅黑" panose="020B0503020204020204" pitchFamily="34" charset="-122"/>
              </a:rPr>
              <a:t>数据库应用系统</a:t>
            </a:r>
            <a:endParaRPr lang="zh-CN" altLang="en-US" sz="2000" b="1" dirty="0">
              <a:solidFill>
                <a:schemeClr val="bg1"/>
              </a:solidFill>
              <a:latin typeface="Modern No. 20" panose="02070704070505020303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2" name="文本框 1">
            <a:extLst>
              <a:ext uri="{FF2B5EF4-FFF2-40B4-BE49-F238E27FC236}">
                <a16:creationId xmlns:a16="http://schemas.microsoft.com/office/drawing/2014/main" id="{7BCB50DD-5430-4494-81A4-5AAADACFE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53" name="任意多边形 52">
            <a:extLst>
              <a:ext uri="{FF2B5EF4-FFF2-40B4-BE49-F238E27FC236}">
                <a16:creationId xmlns:a16="http://schemas.microsoft.com/office/drawing/2014/main" id="{50DC4268-5C3F-4968-BACF-5CF005B37E95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文本框 3">
            <a:extLst>
              <a:ext uri="{FF2B5EF4-FFF2-40B4-BE49-F238E27FC236}">
                <a16:creationId xmlns:a16="http://schemas.microsoft.com/office/drawing/2014/main" id="{FC349F90-8956-4280-A5A6-962691FC7FEA}"/>
              </a:ext>
            </a:extLst>
          </p:cNvPr>
          <p:cNvSpPr txBox="1"/>
          <p:nvPr/>
        </p:nvSpPr>
        <p:spPr>
          <a:xfrm>
            <a:off x="1057383" y="553681"/>
            <a:ext cx="239326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解决痛点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474F009-004B-4C70-8973-863A7550CB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72" y="2891874"/>
            <a:ext cx="1190170" cy="792653"/>
          </a:xfrm>
          <a:custGeom>
            <a:avLst/>
            <a:gdLst>
              <a:gd name="connsiteX0" fmla="*/ 595085 w 1190170"/>
              <a:gd name="connsiteY0" fmla="*/ 0 h 1190170"/>
              <a:gd name="connsiteX1" fmla="*/ 1190170 w 1190170"/>
              <a:gd name="connsiteY1" fmla="*/ 595085 h 1190170"/>
              <a:gd name="connsiteX2" fmla="*/ 595085 w 1190170"/>
              <a:gd name="connsiteY2" fmla="*/ 1190170 h 1190170"/>
              <a:gd name="connsiteX3" fmla="*/ 0 w 1190170"/>
              <a:gd name="connsiteY3" fmla="*/ 595085 h 1190170"/>
              <a:gd name="connsiteX4" fmla="*/ 595085 w 1190170"/>
              <a:gd name="connsiteY4" fmla="*/ 0 h 119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170" h="1190170">
                <a:moveTo>
                  <a:pt x="595085" y="0"/>
                </a:moveTo>
                <a:cubicBezTo>
                  <a:pt x="923741" y="0"/>
                  <a:pt x="1190170" y="266429"/>
                  <a:pt x="1190170" y="595085"/>
                </a:cubicBezTo>
                <a:cubicBezTo>
                  <a:pt x="1190170" y="923741"/>
                  <a:pt x="923741" y="1190170"/>
                  <a:pt x="595085" y="1190170"/>
                </a:cubicBezTo>
                <a:cubicBezTo>
                  <a:pt x="266429" y="1190170"/>
                  <a:pt x="0" y="923741"/>
                  <a:pt x="0" y="595085"/>
                </a:cubicBezTo>
                <a:cubicBezTo>
                  <a:pt x="0" y="266429"/>
                  <a:pt x="266429" y="0"/>
                  <a:pt x="595085" y="0"/>
                </a:cubicBezTo>
                <a:close/>
              </a:path>
            </a:pathLst>
          </a:custGeom>
          <a:solidFill>
            <a:srgbClr val="357879"/>
          </a:solidFill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A2FFDF7-3958-4DED-ADFE-F9F6F7016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600" y="4654937"/>
            <a:ext cx="1767116" cy="1130954"/>
          </a:xfrm>
          <a:custGeom>
            <a:avLst/>
            <a:gdLst>
              <a:gd name="connsiteX0" fmla="*/ 883558 w 1767116"/>
              <a:gd name="connsiteY0" fmla="*/ 0 h 1767116"/>
              <a:gd name="connsiteX1" fmla="*/ 1767116 w 1767116"/>
              <a:gd name="connsiteY1" fmla="*/ 883558 h 1767116"/>
              <a:gd name="connsiteX2" fmla="*/ 883558 w 1767116"/>
              <a:gd name="connsiteY2" fmla="*/ 1767116 h 1767116"/>
              <a:gd name="connsiteX3" fmla="*/ 0 w 1767116"/>
              <a:gd name="connsiteY3" fmla="*/ 883558 h 1767116"/>
              <a:gd name="connsiteX4" fmla="*/ 883558 w 1767116"/>
              <a:gd name="connsiteY4" fmla="*/ 0 h 176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116" h="1767116">
                <a:moveTo>
                  <a:pt x="883558" y="0"/>
                </a:moveTo>
                <a:cubicBezTo>
                  <a:pt x="1371534" y="0"/>
                  <a:pt x="1767116" y="395582"/>
                  <a:pt x="1767116" y="883558"/>
                </a:cubicBezTo>
                <a:cubicBezTo>
                  <a:pt x="1767116" y="1371534"/>
                  <a:pt x="1371534" y="1767116"/>
                  <a:pt x="883558" y="1767116"/>
                </a:cubicBezTo>
                <a:cubicBezTo>
                  <a:pt x="395582" y="1767116"/>
                  <a:pt x="0" y="1371534"/>
                  <a:pt x="0" y="883558"/>
                </a:cubicBezTo>
                <a:cubicBezTo>
                  <a:pt x="0" y="395582"/>
                  <a:pt x="395582" y="0"/>
                  <a:pt x="883558" y="0"/>
                </a:cubicBezTo>
                <a:close/>
              </a:path>
            </a:pathLst>
          </a:custGeom>
          <a:solidFill>
            <a:srgbClr val="357879"/>
          </a:solidFill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0DBCECE-1170-4E2A-8918-41039C755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86" y="1609623"/>
            <a:ext cx="2612572" cy="2312126"/>
          </a:xfrm>
          <a:custGeom>
            <a:avLst/>
            <a:gdLst>
              <a:gd name="connsiteX0" fmla="*/ 1306286 w 2612572"/>
              <a:gd name="connsiteY0" fmla="*/ 0 h 2612572"/>
              <a:gd name="connsiteX1" fmla="*/ 2612572 w 2612572"/>
              <a:gd name="connsiteY1" fmla="*/ 1306286 h 2612572"/>
              <a:gd name="connsiteX2" fmla="*/ 1306286 w 2612572"/>
              <a:gd name="connsiteY2" fmla="*/ 2612572 h 2612572"/>
              <a:gd name="connsiteX3" fmla="*/ 0 w 2612572"/>
              <a:gd name="connsiteY3" fmla="*/ 1306286 h 2612572"/>
              <a:gd name="connsiteX4" fmla="*/ 1306286 w 2612572"/>
              <a:gd name="connsiteY4" fmla="*/ 0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572" h="2612572">
                <a:moveTo>
                  <a:pt x="1306286" y="0"/>
                </a:moveTo>
                <a:cubicBezTo>
                  <a:pt x="2027728" y="0"/>
                  <a:pt x="2612572" y="584844"/>
                  <a:pt x="2612572" y="1306286"/>
                </a:cubicBezTo>
                <a:cubicBezTo>
                  <a:pt x="2612572" y="2027728"/>
                  <a:pt x="2027728" y="2612572"/>
                  <a:pt x="1306286" y="2612572"/>
                </a:cubicBezTo>
                <a:cubicBezTo>
                  <a:pt x="584844" y="2612572"/>
                  <a:pt x="0" y="2027728"/>
                  <a:pt x="0" y="1306286"/>
                </a:cubicBezTo>
                <a:cubicBezTo>
                  <a:pt x="0" y="584844"/>
                  <a:pt x="584844" y="0"/>
                  <a:pt x="1306286" y="0"/>
                </a:cubicBezTo>
                <a:close/>
              </a:path>
            </a:pathLst>
          </a:custGeom>
          <a:solidFill>
            <a:srgbClr val="357879"/>
          </a:solidFill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405CF9EE-07D7-4FD5-9D5F-4BB36F546E9E}"/>
              </a:ext>
            </a:extLst>
          </p:cNvPr>
          <p:cNvSpPr/>
          <p:nvPr/>
        </p:nvSpPr>
        <p:spPr>
          <a:xfrm>
            <a:off x="9439275" y="3513138"/>
            <a:ext cx="755650" cy="754062"/>
          </a:xfrm>
          <a:prstGeom prst="ellipse">
            <a:avLst/>
          </a:prstGeom>
          <a:solidFill>
            <a:srgbClr val="F5A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D64D3C2-7E1F-4C54-A8C0-2B0FD5D42B04}"/>
              </a:ext>
            </a:extLst>
          </p:cNvPr>
          <p:cNvSpPr/>
          <p:nvPr/>
        </p:nvSpPr>
        <p:spPr>
          <a:xfrm>
            <a:off x="10861675" y="3959225"/>
            <a:ext cx="377825" cy="377825"/>
          </a:xfrm>
          <a:prstGeom prst="ellipse">
            <a:avLst/>
          </a:prstGeom>
          <a:solidFill>
            <a:srgbClr val="EB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latin typeface="Impact" panose="020B080603090205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22A5A2D-A4C0-47F3-810C-39D4E47B2CB0}"/>
              </a:ext>
            </a:extLst>
          </p:cNvPr>
          <p:cNvSpPr/>
          <p:nvPr/>
        </p:nvSpPr>
        <p:spPr>
          <a:xfrm>
            <a:off x="8040688" y="4348163"/>
            <a:ext cx="552450" cy="550862"/>
          </a:xfrm>
          <a:prstGeom prst="ellipse">
            <a:avLst/>
          </a:prstGeom>
          <a:solidFill>
            <a:srgbClr val="EB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latin typeface="Impact" panose="020B080603090205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31BDC18-087A-40E9-AEFA-D46B69FBF42A}"/>
              </a:ext>
            </a:extLst>
          </p:cNvPr>
          <p:cNvSpPr/>
          <p:nvPr/>
        </p:nvSpPr>
        <p:spPr>
          <a:xfrm>
            <a:off x="9626600" y="1989138"/>
            <a:ext cx="804863" cy="804862"/>
          </a:xfrm>
          <a:prstGeom prst="ellipse">
            <a:avLst/>
          </a:prstGeom>
          <a:solidFill>
            <a:srgbClr val="EB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>
              <a:latin typeface="Impact" panose="020B0806030902050204" pitchFamily="34" charset="0"/>
            </a:endParaRPr>
          </a:p>
        </p:txBody>
      </p:sp>
      <p:sp>
        <p:nvSpPr>
          <p:cNvPr id="30" name="TextBox 57">
            <a:extLst>
              <a:ext uri="{FF2B5EF4-FFF2-40B4-BE49-F238E27FC236}">
                <a16:creationId xmlns:a16="http://schemas.microsoft.com/office/drawing/2014/main" id="{3A4F459C-F6C0-479B-B4AF-4353BB75E057}"/>
              </a:ext>
            </a:extLst>
          </p:cNvPr>
          <p:cNvSpPr txBox="1"/>
          <p:nvPr/>
        </p:nvSpPr>
        <p:spPr bwMode="auto">
          <a:xfrm>
            <a:off x="711200" y="2273300"/>
            <a:ext cx="2673350" cy="42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重复开发</a:t>
            </a:r>
            <a:endParaRPr lang="en-US" altLang="zh-CN" sz="1867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57">
            <a:extLst>
              <a:ext uri="{FF2B5EF4-FFF2-40B4-BE49-F238E27FC236}">
                <a16:creationId xmlns:a16="http://schemas.microsoft.com/office/drawing/2014/main" id="{405D7652-7B7B-499C-B164-6DB10A56E5BC}"/>
              </a:ext>
            </a:extLst>
          </p:cNvPr>
          <p:cNvSpPr txBox="1"/>
          <p:nvPr/>
        </p:nvSpPr>
        <p:spPr bwMode="auto">
          <a:xfrm>
            <a:off x="3759200" y="2273300"/>
            <a:ext cx="2673350" cy="42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造轮子（框架）</a:t>
            </a:r>
            <a:endParaRPr lang="en-US" altLang="zh-CN" sz="1867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57">
            <a:extLst>
              <a:ext uri="{FF2B5EF4-FFF2-40B4-BE49-F238E27FC236}">
                <a16:creationId xmlns:a16="http://schemas.microsoft.com/office/drawing/2014/main" id="{1D138C6D-A04B-46FC-8BD7-39E70252B9B7}"/>
              </a:ext>
            </a:extLst>
          </p:cNvPr>
          <p:cNvSpPr txBox="1"/>
          <p:nvPr/>
        </p:nvSpPr>
        <p:spPr bwMode="auto">
          <a:xfrm>
            <a:off x="711200" y="3448050"/>
            <a:ext cx="2673350" cy="42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难以管理</a:t>
            </a:r>
            <a:endParaRPr lang="en-US" altLang="zh-CN" sz="1867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57">
            <a:extLst>
              <a:ext uri="{FF2B5EF4-FFF2-40B4-BE49-F238E27FC236}">
                <a16:creationId xmlns:a16="http://schemas.microsoft.com/office/drawing/2014/main" id="{CDC4A3ED-FB40-499D-86F3-07DDBD8DB5B6}"/>
              </a:ext>
            </a:extLst>
          </p:cNvPr>
          <p:cNvSpPr txBox="1"/>
          <p:nvPr/>
        </p:nvSpPr>
        <p:spPr bwMode="auto">
          <a:xfrm>
            <a:off x="3759200" y="3448050"/>
            <a:ext cx="2673350" cy="42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管理平台（界面）</a:t>
            </a:r>
            <a:endParaRPr lang="en-US" altLang="zh-CN" sz="1867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57">
            <a:extLst>
              <a:ext uri="{FF2B5EF4-FFF2-40B4-BE49-F238E27FC236}">
                <a16:creationId xmlns:a16="http://schemas.microsoft.com/office/drawing/2014/main" id="{9A5A57A1-52F7-416A-83D0-7B3214561435}"/>
              </a:ext>
            </a:extLst>
          </p:cNvPr>
          <p:cNvSpPr txBox="1"/>
          <p:nvPr/>
        </p:nvSpPr>
        <p:spPr bwMode="auto">
          <a:xfrm>
            <a:off x="711200" y="4622800"/>
            <a:ext cx="2673350" cy="42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系统超载</a:t>
            </a:r>
            <a:endParaRPr lang="en-US" altLang="zh-CN" sz="1867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57">
            <a:extLst>
              <a:ext uri="{FF2B5EF4-FFF2-40B4-BE49-F238E27FC236}">
                <a16:creationId xmlns:a16="http://schemas.microsoft.com/office/drawing/2014/main" id="{E9E87CE3-19EA-4CB0-9F95-2834B11D9B8E}"/>
              </a:ext>
            </a:extLst>
          </p:cNvPr>
          <p:cNvSpPr txBox="1"/>
          <p:nvPr/>
        </p:nvSpPr>
        <p:spPr bwMode="auto">
          <a:xfrm>
            <a:off x="3759200" y="4622800"/>
            <a:ext cx="2673350" cy="42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系统拆</a:t>
            </a:r>
            <a:r>
              <a:rPr lang="zh-CN" altLang="en-US" sz="1867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解（微服务）</a:t>
            </a:r>
            <a:endParaRPr lang="en-US" altLang="zh-CN" sz="1867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20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ight Triangle 28">
            <a:extLst>
              <a:ext uri="{FF2B5EF4-FFF2-40B4-BE49-F238E27FC236}">
                <a16:creationId xmlns:a16="http://schemas.microsoft.com/office/drawing/2014/main" id="{26617DCB-F4BF-4311-987A-9FD71231C851}"/>
              </a:ext>
            </a:extLst>
          </p:cNvPr>
          <p:cNvSpPr/>
          <p:nvPr/>
        </p:nvSpPr>
        <p:spPr>
          <a:xfrm rot="10800000">
            <a:off x="6091238" y="2354263"/>
            <a:ext cx="736600" cy="1643062"/>
          </a:xfrm>
          <a:prstGeom prst="rtTriangle">
            <a:avLst/>
          </a:prstGeom>
          <a:solidFill>
            <a:schemeClr val="bg1">
              <a:lumMod val="9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1"/>
          </a:p>
        </p:txBody>
      </p:sp>
      <p:sp>
        <p:nvSpPr>
          <p:cNvPr id="21543" name="文本框 1">
            <a:extLst>
              <a:ext uri="{FF2B5EF4-FFF2-40B4-BE49-F238E27FC236}">
                <a16:creationId xmlns:a16="http://schemas.microsoft.com/office/drawing/2014/main" id="{FB76C040-CF32-4AA5-98B1-3FDB3D957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rgbClr val="00B075"/>
                </a:solidFill>
              </a:rPr>
              <a:t>02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57" name="文本框 3">
            <a:extLst>
              <a:ext uri="{FF2B5EF4-FFF2-40B4-BE49-F238E27FC236}">
                <a16:creationId xmlns:a16="http://schemas.microsoft.com/office/drawing/2014/main" id="{68F24B62-10C0-4CC7-A2E9-907C22206D23}"/>
              </a:ext>
            </a:extLst>
          </p:cNvPr>
          <p:cNvSpPr txBox="1"/>
          <p:nvPr/>
        </p:nvSpPr>
        <p:spPr>
          <a:xfrm>
            <a:off x="1066740" y="475737"/>
            <a:ext cx="163042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作品介绍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任意多边形 87">
            <a:extLst>
              <a:ext uri="{FF2B5EF4-FFF2-40B4-BE49-F238E27FC236}">
                <a16:creationId xmlns:a16="http://schemas.microsoft.com/office/drawing/2014/main" id="{FF279CFF-3EEE-4657-ACA2-6A1E6A79B43D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C38D16-A7A4-4B14-9143-935D36C1A660}"/>
              </a:ext>
            </a:extLst>
          </p:cNvPr>
          <p:cNvSpPr txBox="1"/>
          <p:nvPr/>
        </p:nvSpPr>
        <p:spPr>
          <a:xfrm>
            <a:off x="4971631" y="1342992"/>
            <a:ext cx="264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开发者的利器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63A3D7A-32F5-4EC8-9687-57A858860178}"/>
              </a:ext>
            </a:extLst>
          </p:cNvPr>
          <p:cNvSpPr txBox="1"/>
          <p:nvPr/>
        </p:nvSpPr>
        <p:spPr>
          <a:xfrm>
            <a:off x="4971631" y="3550959"/>
            <a:ext cx="294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用户的生活助手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007058-0024-4D2C-B7E1-C70F5380A3F5}"/>
              </a:ext>
            </a:extLst>
          </p:cNvPr>
          <p:cNvSpPr/>
          <p:nvPr/>
        </p:nvSpPr>
        <p:spPr>
          <a:xfrm>
            <a:off x="5037377" y="1961383"/>
            <a:ext cx="3904891" cy="88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快速开发邮件业务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集成管理所有邮件调度情况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38FDC00-E654-4001-9894-913B74C7EE55}"/>
              </a:ext>
            </a:extLst>
          </p:cNvPr>
          <p:cNvSpPr/>
          <p:nvPr/>
        </p:nvSpPr>
        <p:spPr>
          <a:xfrm>
            <a:off x="5037377" y="4202519"/>
            <a:ext cx="3904891" cy="472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生活提醒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54" y="1413356"/>
            <a:ext cx="3237849" cy="3261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3" name="文本框 1">
            <a:extLst>
              <a:ext uri="{FF2B5EF4-FFF2-40B4-BE49-F238E27FC236}">
                <a16:creationId xmlns:a16="http://schemas.microsoft.com/office/drawing/2014/main" id="{FB76C040-CF32-4AA5-98B1-3FDB3D957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57" name="文本框 3">
            <a:extLst>
              <a:ext uri="{FF2B5EF4-FFF2-40B4-BE49-F238E27FC236}">
                <a16:creationId xmlns:a16="http://schemas.microsoft.com/office/drawing/2014/main" id="{68F24B62-10C0-4CC7-A2E9-907C22206D23}"/>
              </a:ext>
            </a:extLst>
          </p:cNvPr>
          <p:cNvSpPr txBox="1"/>
          <p:nvPr/>
        </p:nvSpPr>
        <p:spPr>
          <a:xfrm>
            <a:off x="1066740" y="475737"/>
            <a:ext cx="163042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</a:t>
            </a:r>
          </a:p>
        </p:txBody>
      </p:sp>
      <p:sp>
        <p:nvSpPr>
          <p:cNvPr id="88" name="任意多边形 87">
            <a:extLst>
              <a:ext uri="{FF2B5EF4-FFF2-40B4-BE49-F238E27FC236}">
                <a16:creationId xmlns:a16="http://schemas.microsoft.com/office/drawing/2014/main" id="{FF279CFF-3EEE-4657-ACA2-6A1E6A79B43D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3B1632-502E-422E-AE72-7DA06EA72955}"/>
              </a:ext>
            </a:extLst>
          </p:cNvPr>
          <p:cNvSpPr/>
          <p:nvPr/>
        </p:nvSpPr>
        <p:spPr>
          <a:xfrm>
            <a:off x="1151157" y="1318161"/>
            <a:ext cx="1210588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</a:rPr>
              <a:t>中台思想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2C4C15-4761-4CFF-83DF-BD1CBB762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00" y="3787522"/>
            <a:ext cx="1548199" cy="15481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03F3C9-3C14-49B1-A64B-85345EC8279A}"/>
              </a:ext>
            </a:extLst>
          </p:cNvPr>
          <p:cNvSpPr txBox="1"/>
          <p:nvPr/>
        </p:nvSpPr>
        <p:spPr>
          <a:xfrm>
            <a:off x="5647425" y="5514842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526205-A12C-4FEE-904D-D348533E151F}"/>
              </a:ext>
            </a:extLst>
          </p:cNvPr>
          <p:cNvSpPr txBox="1"/>
          <p:nvPr/>
        </p:nvSpPr>
        <p:spPr>
          <a:xfrm>
            <a:off x="10503349" y="1053855"/>
            <a:ext cx="74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单点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D65FB4-9E59-4F6D-8042-E4CD58E45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69" y="3787522"/>
            <a:ext cx="1548199" cy="15481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58EF85-7EE3-423D-A99E-26593B419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831" y="3787522"/>
            <a:ext cx="1548199" cy="1548199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127D41E5-2A27-4B8A-B5C8-FBAEBF105B2C}"/>
              </a:ext>
            </a:extLst>
          </p:cNvPr>
          <p:cNvSpPr/>
          <p:nvPr/>
        </p:nvSpPr>
        <p:spPr>
          <a:xfrm rot="5400000">
            <a:off x="10648424" y="1586697"/>
            <a:ext cx="369334" cy="182142"/>
          </a:xfrm>
          <a:prstGeom prst="rightArrow">
            <a:avLst>
              <a:gd name="adj1" fmla="val 50000"/>
              <a:gd name="adj2" fmla="val 7901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0A1C96-702C-4D92-9A3E-A06647470A16}"/>
              </a:ext>
            </a:extLst>
          </p:cNvPr>
          <p:cNvSpPr txBox="1"/>
          <p:nvPr/>
        </p:nvSpPr>
        <p:spPr>
          <a:xfrm>
            <a:off x="10383013" y="2004817"/>
            <a:ext cx="98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分布式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0F8E124-AD98-4C93-B6C4-3E705F2A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60" y="3787522"/>
            <a:ext cx="1634340" cy="163434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9F56705-2B3F-4E59-8FAC-D00686BA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28" y="3787522"/>
            <a:ext cx="1634340" cy="16343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2D5BE80-E5C9-4432-95EA-5507CC39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898" y="3787522"/>
            <a:ext cx="1634340" cy="16343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4C37860-82A2-4A30-A5F0-47678147C51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69" y="4085174"/>
            <a:ext cx="1039036" cy="103903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8D07E91-81C4-4B34-B3AA-8F8EF0D39F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80" y="4085174"/>
            <a:ext cx="1039036" cy="103903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8B719F5-8729-40C3-981E-B0867A185C9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12" y="4085174"/>
            <a:ext cx="1039036" cy="103903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023A7C0-7EE3-40EE-AA0F-DB7B755AB228}"/>
              </a:ext>
            </a:extLst>
          </p:cNvPr>
          <p:cNvSpPr txBox="1"/>
          <p:nvPr/>
        </p:nvSpPr>
        <p:spPr>
          <a:xfrm>
            <a:off x="10153430" y="2918318"/>
            <a:ext cx="150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抽象出中台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C7F214B-14A9-4847-A0B0-EC688370FC06}"/>
              </a:ext>
            </a:extLst>
          </p:cNvPr>
          <p:cNvSpPr txBox="1"/>
          <p:nvPr/>
        </p:nvSpPr>
        <p:spPr>
          <a:xfrm>
            <a:off x="10052414" y="3845487"/>
            <a:ext cx="174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只需管理中台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293A73F8-9F8D-4715-8905-00B19A032AC6}"/>
              </a:ext>
            </a:extLst>
          </p:cNvPr>
          <p:cNvSpPr/>
          <p:nvPr/>
        </p:nvSpPr>
        <p:spPr>
          <a:xfrm rot="5400000">
            <a:off x="10648424" y="2507171"/>
            <a:ext cx="369334" cy="182142"/>
          </a:xfrm>
          <a:prstGeom prst="rightArrow">
            <a:avLst>
              <a:gd name="adj1" fmla="val 50000"/>
              <a:gd name="adj2" fmla="val 7901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BEF947D-6208-47D2-BE25-806F604D5D57}"/>
              </a:ext>
            </a:extLst>
          </p:cNvPr>
          <p:cNvSpPr/>
          <p:nvPr/>
        </p:nvSpPr>
        <p:spPr>
          <a:xfrm rot="5400000">
            <a:off x="10648424" y="3431199"/>
            <a:ext cx="369334" cy="182142"/>
          </a:xfrm>
          <a:prstGeom prst="rightArrow">
            <a:avLst>
              <a:gd name="adj1" fmla="val 50000"/>
              <a:gd name="adj2" fmla="val 7901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A003836-13A4-4132-9C8A-7BB51214C55F}"/>
              </a:ext>
            </a:extLst>
          </p:cNvPr>
          <p:cNvSpPr/>
          <p:nvPr/>
        </p:nvSpPr>
        <p:spPr>
          <a:xfrm>
            <a:off x="2697163" y="2687485"/>
            <a:ext cx="669975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537" name="直接连接符 21536">
            <a:extLst>
              <a:ext uri="{FF2B5EF4-FFF2-40B4-BE49-F238E27FC236}">
                <a16:creationId xmlns:a16="http://schemas.microsoft.com/office/drawing/2014/main" id="{79A75FB0-3446-4DF7-8981-FA46AFDC178A}"/>
              </a:ext>
            </a:extLst>
          </p:cNvPr>
          <p:cNvCxnSpPr>
            <a:cxnSpLocks/>
          </p:cNvCxnSpPr>
          <p:nvPr/>
        </p:nvCxnSpPr>
        <p:spPr>
          <a:xfrm>
            <a:off x="3777287" y="3149150"/>
            <a:ext cx="0" cy="69633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DCF2406-E7F8-4CAD-AFD6-F3B55EDFA5F1}"/>
              </a:ext>
            </a:extLst>
          </p:cNvPr>
          <p:cNvCxnSpPr>
            <a:cxnSpLocks/>
          </p:cNvCxnSpPr>
          <p:nvPr/>
        </p:nvCxnSpPr>
        <p:spPr>
          <a:xfrm>
            <a:off x="6095998" y="3149149"/>
            <a:ext cx="0" cy="69633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6C17951-ECAE-4F6E-87D9-66627A6D53F8}"/>
              </a:ext>
            </a:extLst>
          </p:cNvPr>
          <p:cNvCxnSpPr>
            <a:cxnSpLocks/>
          </p:cNvCxnSpPr>
          <p:nvPr/>
        </p:nvCxnSpPr>
        <p:spPr>
          <a:xfrm>
            <a:off x="8322915" y="3149149"/>
            <a:ext cx="0" cy="69633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994C9EEB-CF1E-4B35-9616-0A5747927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73" y="1493101"/>
            <a:ext cx="1527336" cy="1527336"/>
          </a:xfrm>
          <a:prstGeom prst="rect">
            <a:avLst/>
          </a:prstGeom>
        </p:spPr>
      </p:pic>
      <p:pic>
        <p:nvPicPr>
          <p:cNvPr id="21540" name="图片 21539">
            <a:extLst>
              <a:ext uri="{FF2B5EF4-FFF2-40B4-BE49-F238E27FC236}">
                <a16:creationId xmlns:a16="http://schemas.microsoft.com/office/drawing/2014/main" id="{5AD410D2-67B0-4C46-8EAC-D8ED3AA29F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76" y="952112"/>
            <a:ext cx="1029252" cy="102925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63046" y="3302351"/>
            <a:ext cx="190468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RPC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远程调用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直接箭头连接符 3"/>
          <p:cNvCxnSpPr>
            <a:stCxn id="2" idx="3"/>
          </p:cNvCxnSpPr>
          <p:nvPr/>
        </p:nvCxnSpPr>
        <p:spPr>
          <a:xfrm flipV="1">
            <a:off x="2567735" y="3497317"/>
            <a:ext cx="794210" cy="3586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65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  <p:bldP spid="14" grpId="0"/>
      <p:bldP spid="13" grpId="0" animBg="1"/>
      <p:bldP spid="22" grpId="0"/>
      <p:bldP spid="30" grpId="0"/>
      <p:bldP spid="31" grpId="0"/>
      <p:bldP spid="32" grpId="0" animBg="1"/>
      <p:bldP spid="33" grpId="0" animBg="1"/>
      <p:bldP spid="23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reeform 8">
            <a:extLst>
              <a:ext uri="{FF2B5EF4-FFF2-40B4-BE49-F238E27FC236}">
                <a16:creationId xmlns:a16="http://schemas.microsoft.com/office/drawing/2014/main" id="{58948563-1EBA-4B3D-A16B-E02570C7027D}"/>
              </a:ext>
            </a:extLst>
          </p:cNvPr>
          <p:cNvSpPr>
            <a:spLocks/>
          </p:cNvSpPr>
          <p:nvPr/>
        </p:nvSpPr>
        <p:spPr bwMode="auto">
          <a:xfrm>
            <a:off x="4465638" y="2093913"/>
            <a:ext cx="1187450" cy="1373187"/>
          </a:xfrm>
          <a:custGeom>
            <a:avLst/>
            <a:gdLst>
              <a:gd name="T0" fmla="*/ 0 w 1240"/>
              <a:gd name="T1" fmla="*/ 0 h 1434"/>
              <a:gd name="T2" fmla="*/ 2147483647 w 1240"/>
              <a:gd name="T3" fmla="*/ 2147483647 h 1434"/>
              <a:gd name="T4" fmla="*/ 0 w 1240"/>
              <a:gd name="T5" fmla="*/ 2147483647 h 1434"/>
              <a:gd name="T6" fmla="*/ 2147483647 w 1240"/>
              <a:gd name="T7" fmla="*/ 2147483647 h 1434"/>
              <a:gd name="T8" fmla="*/ 0 w 1240"/>
              <a:gd name="T9" fmla="*/ 0 h 14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0" h="1434">
                <a:moveTo>
                  <a:pt x="0" y="0"/>
                </a:moveTo>
                <a:lnTo>
                  <a:pt x="1240" y="718"/>
                </a:lnTo>
                <a:lnTo>
                  <a:pt x="0" y="1434"/>
                </a:lnTo>
                <a:lnTo>
                  <a:pt x="333" y="718"/>
                </a:lnTo>
                <a:lnTo>
                  <a:pt x="0" y="0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7" name="Freeform 9">
            <a:extLst>
              <a:ext uri="{FF2B5EF4-FFF2-40B4-BE49-F238E27FC236}">
                <a16:creationId xmlns:a16="http://schemas.microsoft.com/office/drawing/2014/main" id="{2D035E9A-63A7-4226-9D6B-01496378326C}"/>
              </a:ext>
            </a:extLst>
          </p:cNvPr>
          <p:cNvSpPr>
            <a:spLocks/>
          </p:cNvSpPr>
          <p:nvPr/>
        </p:nvSpPr>
        <p:spPr bwMode="auto">
          <a:xfrm>
            <a:off x="5060950" y="2093913"/>
            <a:ext cx="1187450" cy="1373187"/>
          </a:xfrm>
          <a:custGeom>
            <a:avLst/>
            <a:gdLst>
              <a:gd name="T0" fmla="*/ 0 w 1240"/>
              <a:gd name="T1" fmla="*/ 0 h 1434"/>
              <a:gd name="T2" fmla="*/ 2147483647 w 1240"/>
              <a:gd name="T3" fmla="*/ 2147483647 h 1434"/>
              <a:gd name="T4" fmla="*/ 2147483647 w 1240"/>
              <a:gd name="T5" fmla="*/ 2147483647 h 1434"/>
              <a:gd name="T6" fmla="*/ 2147483647 w 1240"/>
              <a:gd name="T7" fmla="*/ 2147483647 h 1434"/>
              <a:gd name="T8" fmla="*/ 0 w 1240"/>
              <a:gd name="T9" fmla="*/ 2147483647 h 1434"/>
              <a:gd name="T10" fmla="*/ 2147483647 w 1240"/>
              <a:gd name="T11" fmla="*/ 2147483647 h 1434"/>
              <a:gd name="T12" fmla="*/ 0 w 1240"/>
              <a:gd name="T13" fmla="*/ 0 h 14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40" h="1434">
                <a:moveTo>
                  <a:pt x="0" y="0"/>
                </a:moveTo>
                <a:lnTo>
                  <a:pt x="109" y="234"/>
                </a:lnTo>
                <a:lnTo>
                  <a:pt x="945" y="718"/>
                </a:lnTo>
                <a:lnTo>
                  <a:pt x="109" y="1200"/>
                </a:lnTo>
                <a:lnTo>
                  <a:pt x="0" y="1434"/>
                </a:lnTo>
                <a:lnTo>
                  <a:pt x="1240" y="718"/>
                </a:lnTo>
                <a:lnTo>
                  <a:pt x="0" y="0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8" name="Freeform 21">
            <a:extLst>
              <a:ext uri="{FF2B5EF4-FFF2-40B4-BE49-F238E27FC236}">
                <a16:creationId xmlns:a16="http://schemas.microsoft.com/office/drawing/2014/main" id="{40CF6917-9902-4B40-B74C-689BED12F46B}"/>
              </a:ext>
            </a:extLst>
          </p:cNvPr>
          <p:cNvSpPr>
            <a:spLocks/>
          </p:cNvSpPr>
          <p:nvPr/>
        </p:nvSpPr>
        <p:spPr bwMode="auto">
          <a:xfrm>
            <a:off x="5160963" y="2684463"/>
            <a:ext cx="211137" cy="209550"/>
          </a:xfrm>
          <a:custGeom>
            <a:avLst/>
            <a:gdLst>
              <a:gd name="T0" fmla="*/ 2147483647 w 129"/>
              <a:gd name="T1" fmla="*/ 0 h 128"/>
              <a:gd name="T2" fmla="*/ 2147483647 w 129"/>
              <a:gd name="T3" fmla="*/ 2147483647 h 128"/>
              <a:gd name="T4" fmla="*/ 2147483647 w 129"/>
              <a:gd name="T5" fmla="*/ 2147483647 h 128"/>
              <a:gd name="T6" fmla="*/ 2147483647 w 129"/>
              <a:gd name="T7" fmla="*/ 2147483647 h 128"/>
              <a:gd name="T8" fmla="*/ 2147483647 w 129"/>
              <a:gd name="T9" fmla="*/ 2147483647 h 128"/>
              <a:gd name="T10" fmla="*/ 2147483647 w 129"/>
              <a:gd name="T11" fmla="*/ 2147483647 h 128"/>
              <a:gd name="T12" fmla="*/ 2147483647 w 129"/>
              <a:gd name="T13" fmla="*/ 0 h 12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" h="128">
                <a:moveTo>
                  <a:pt x="62" y="0"/>
                </a:moveTo>
                <a:cubicBezTo>
                  <a:pt x="48" y="1"/>
                  <a:pt x="35" y="7"/>
                  <a:pt x="24" y="18"/>
                </a:cubicBezTo>
                <a:cubicBezTo>
                  <a:pt x="0" y="42"/>
                  <a:pt x="0" y="80"/>
                  <a:pt x="24" y="104"/>
                </a:cubicBezTo>
                <a:cubicBezTo>
                  <a:pt x="48" y="128"/>
                  <a:pt x="87" y="128"/>
                  <a:pt x="111" y="104"/>
                </a:cubicBezTo>
                <a:cubicBezTo>
                  <a:pt x="122" y="94"/>
                  <a:pt x="127" y="80"/>
                  <a:pt x="129" y="66"/>
                </a:cubicBezTo>
                <a:cubicBezTo>
                  <a:pt x="62" y="66"/>
                  <a:pt x="62" y="66"/>
                  <a:pt x="62" y="66"/>
                </a:cubicBezTo>
                <a:lnTo>
                  <a:pt x="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9" name="Freeform 22">
            <a:extLst>
              <a:ext uri="{FF2B5EF4-FFF2-40B4-BE49-F238E27FC236}">
                <a16:creationId xmlns:a16="http://schemas.microsoft.com/office/drawing/2014/main" id="{F38B7ACC-CDBF-4510-B615-FA484ADB336D}"/>
              </a:ext>
            </a:extLst>
          </p:cNvPr>
          <p:cNvSpPr>
            <a:spLocks/>
          </p:cNvSpPr>
          <p:nvPr/>
        </p:nvSpPr>
        <p:spPr bwMode="auto">
          <a:xfrm>
            <a:off x="5278438" y="2667000"/>
            <a:ext cx="109537" cy="109538"/>
          </a:xfrm>
          <a:custGeom>
            <a:avLst/>
            <a:gdLst>
              <a:gd name="T0" fmla="*/ 2147483647 w 68"/>
              <a:gd name="T1" fmla="*/ 2147483647 h 68"/>
              <a:gd name="T2" fmla="*/ 0 w 68"/>
              <a:gd name="T3" fmla="*/ 2147483647 h 68"/>
              <a:gd name="T4" fmla="*/ 0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8" h="68">
                <a:moveTo>
                  <a:pt x="49" y="20"/>
                </a:moveTo>
                <a:cubicBezTo>
                  <a:pt x="35" y="6"/>
                  <a:pt x="18" y="0"/>
                  <a:pt x="0" y="2"/>
                </a:cubicBezTo>
                <a:cubicBezTo>
                  <a:pt x="0" y="68"/>
                  <a:pt x="0" y="68"/>
                  <a:pt x="0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8" y="51"/>
                  <a:pt x="62" y="33"/>
                  <a:pt x="4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DE7904C-C7AB-4907-A953-70929C422AE7}"/>
              </a:ext>
            </a:extLst>
          </p:cNvPr>
          <p:cNvGrpSpPr/>
          <p:nvPr/>
        </p:nvGrpSpPr>
        <p:grpSpPr>
          <a:xfrm>
            <a:off x="5653317" y="3304402"/>
            <a:ext cx="752606" cy="776237"/>
            <a:chOff x="3862388" y="1625601"/>
            <a:chExt cx="608013" cy="628649"/>
          </a:xfrm>
          <a:solidFill>
            <a:srgbClr val="F5A63E"/>
          </a:solidFill>
        </p:grpSpPr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9396764A-3B8C-4498-A3BE-8AAB35B2F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888" y="1625601"/>
              <a:ext cx="227013" cy="628649"/>
            </a:xfrm>
            <a:custGeom>
              <a:avLst/>
              <a:gdLst>
                <a:gd name="T0" fmla="*/ 67 w 135"/>
                <a:gd name="T1" fmla="*/ 0 h 373"/>
                <a:gd name="T2" fmla="*/ 0 w 135"/>
                <a:gd name="T3" fmla="*/ 186 h 373"/>
                <a:gd name="T4" fmla="*/ 67 w 135"/>
                <a:gd name="T5" fmla="*/ 373 h 373"/>
                <a:gd name="T6" fmla="*/ 135 w 135"/>
                <a:gd name="T7" fmla="*/ 186 h 373"/>
                <a:gd name="T8" fmla="*/ 67 w 135"/>
                <a:gd name="T9" fmla="*/ 0 h 373"/>
                <a:gd name="T10" fmla="*/ 67 w 135"/>
                <a:gd name="T11" fmla="*/ 354 h 373"/>
                <a:gd name="T12" fmla="*/ 14 w 135"/>
                <a:gd name="T13" fmla="*/ 186 h 373"/>
                <a:gd name="T14" fmla="*/ 67 w 135"/>
                <a:gd name="T15" fmla="*/ 18 h 373"/>
                <a:gd name="T16" fmla="*/ 121 w 135"/>
                <a:gd name="T17" fmla="*/ 186 h 373"/>
                <a:gd name="T18" fmla="*/ 67 w 135"/>
                <a:gd name="T19" fmla="*/ 35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373">
                  <a:moveTo>
                    <a:pt x="67" y="0"/>
                  </a:moveTo>
                  <a:cubicBezTo>
                    <a:pt x="30" y="0"/>
                    <a:pt x="0" y="83"/>
                    <a:pt x="0" y="186"/>
                  </a:cubicBezTo>
                  <a:cubicBezTo>
                    <a:pt x="0" y="289"/>
                    <a:pt x="30" y="373"/>
                    <a:pt x="67" y="373"/>
                  </a:cubicBezTo>
                  <a:cubicBezTo>
                    <a:pt x="105" y="373"/>
                    <a:pt x="135" y="289"/>
                    <a:pt x="135" y="186"/>
                  </a:cubicBezTo>
                  <a:cubicBezTo>
                    <a:pt x="135" y="83"/>
                    <a:pt x="105" y="0"/>
                    <a:pt x="67" y="0"/>
                  </a:cubicBezTo>
                  <a:close/>
                  <a:moveTo>
                    <a:pt x="67" y="354"/>
                  </a:moveTo>
                  <a:cubicBezTo>
                    <a:pt x="42" y="354"/>
                    <a:pt x="14" y="283"/>
                    <a:pt x="14" y="186"/>
                  </a:cubicBezTo>
                  <a:cubicBezTo>
                    <a:pt x="14" y="90"/>
                    <a:pt x="42" y="18"/>
                    <a:pt x="67" y="18"/>
                  </a:cubicBezTo>
                  <a:cubicBezTo>
                    <a:pt x="93" y="18"/>
                    <a:pt x="121" y="90"/>
                    <a:pt x="121" y="186"/>
                  </a:cubicBezTo>
                  <a:cubicBezTo>
                    <a:pt x="121" y="283"/>
                    <a:pt x="93" y="354"/>
                    <a:pt x="6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1BE3C7E2-94ED-4E64-9E59-508373952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2388" y="1728788"/>
              <a:ext cx="608013" cy="422275"/>
            </a:xfrm>
            <a:custGeom>
              <a:avLst/>
              <a:gdLst>
                <a:gd name="T0" fmla="*/ 19 w 361"/>
                <a:gd name="T1" fmla="*/ 32 h 251"/>
                <a:gd name="T2" fmla="*/ 146 w 361"/>
                <a:gd name="T3" fmla="*/ 184 h 251"/>
                <a:gd name="T4" fmla="*/ 342 w 361"/>
                <a:gd name="T5" fmla="*/ 219 h 251"/>
                <a:gd name="T6" fmla="*/ 214 w 361"/>
                <a:gd name="T7" fmla="*/ 67 h 251"/>
                <a:gd name="T8" fmla="*/ 19 w 361"/>
                <a:gd name="T9" fmla="*/ 32 h 251"/>
                <a:gd name="T10" fmla="*/ 326 w 361"/>
                <a:gd name="T11" fmla="*/ 209 h 251"/>
                <a:gd name="T12" fmla="*/ 154 w 361"/>
                <a:gd name="T13" fmla="*/ 172 h 251"/>
                <a:gd name="T14" fmla="*/ 35 w 361"/>
                <a:gd name="T15" fmla="*/ 41 h 251"/>
                <a:gd name="T16" fmla="*/ 207 w 361"/>
                <a:gd name="T17" fmla="*/ 79 h 251"/>
                <a:gd name="T18" fmla="*/ 326 w 361"/>
                <a:gd name="T19" fmla="*/ 20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251">
                  <a:moveTo>
                    <a:pt x="19" y="32"/>
                  </a:moveTo>
                  <a:cubicBezTo>
                    <a:pt x="0" y="64"/>
                    <a:pt x="57" y="132"/>
                    <a:pt x="146" y="184"/>
                  </a:cubicBezTo>
                  <a:cubicBezTo>
                    <a:pt x="236" y="236"/>
                    <a:pt x="323" y="251"/>
                    <a:pt x="342" y="219"/>
                  </a:cubicBezTo>
                  <a:cubicBezTo>
                    <a:pt x="361" y="186"/>
                    <a:pt x="303" y="118"/>
                    <a:pt x="214" y="67"/>
                  </a:cubicBezTo>
                  <a:cubicBezTo>
                    <a:pt x="125" y="15"/>
                    <a:pt x="37" y="0"/>
                    <a:pt x="19" y="32"/>
                  </a:cubicBezTo>
                  <a:close/>
                  <a:moveTo>
                    <a:pt x="326" y="209"/>
                  </a:moveTo>
                  <a:cubicBezTo>
                    <a:pt x="313" y="231"/>
                    <a:pt x="237" y="220"/>
                    <a:pt x="154" y="172"/>
                  </a:cubicBezTo>
                  <a:cubicBezTo>
                    <a:pt x="70" y="124"/>
                    <a:pt x="22" y="63"/>
                    <a:pt x="35" y="41"/>
                  </a:cubicBezTo>
                  <a:cubicBezTo>
                    <a:pt x="47" y="19"/>
                    <a:pt x="124" y="31"/>
                    <a:pt x="207" y="79"/>
                  </a:cubicBezTo>
                  <a:cubicBezTo>
                    <a:pt x="290" y="127"/>
                    <a:pt x="338" y="187"/>
                    <a:pt x="326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CFFCEF4F-3862-4CCB-A15A-E2750A36D8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2388" y="1728788"/>
              <a:ext cx="608013" cy="422275"/>
            </a:xfrm>
            <a:custGeom>
              <a:avLst/>
              <a:gdLst>
                <a:gd name="T0" fmla="*/ 214 w 361"/>
                <a:gd name="T1" fmla="*/ 184 h 251"/>
                <a:gd name="T2" fmla="*/ 342 w 361"/>
                <a:gd name="T3" fmla="*/ 32 h 251"/>
                <a:gd name="T4" fmla="*/ 146 w 361"/>
                <a:gd name="T5" fmla="*/ 67 h 251"/>
                <a:gd name="T6" fmla="*/ 19 w 361"/>
                <a:gd name="T7" fmla="*/ 219 h 251"/>
                <a:gd name="T8" fmla="*/ 214 w 361"/>
                <a:gd name="T9" fmla="*/ 184 h 251"/>
                <a:gd name="T10" fmla="*/ 207 w 361"/>
                <a:gd name="T11" fmla="*/ 172 h 251"/>
                <a:gd name="T12" fmla="*/ 35 w 361"/>
                <a:gd name="T13" fmla="*/ 209 h 251"/>
                <a:gd name="T14" fmla="*/ 154 w 361"/>
                <a:gd name="T15" fmla="*/ 79 h 251"/>
                <a:gd name="T16" fmla="*/ 326 w 361"/>
                <a:gd name="T17" fmla="*/ 41 h 251"/>
                <a:gd name="T18" fmla="*/ 207 w 361"/>
                <a:gd name="T19" fmla="*/ 17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251">
                  <a:moveTo>
                    <a:pt x="214" y="184"/>
                  </a:moveTo>
                  <a:cubicBezTo>
                    <a:pt x="303" y="132"/>
                    <a:pt x="361" y="64"/>
                    <a:pt x="342" y="32"/>
                  </a:cubicBezTo>
                  <a:cubicBezTo>
                    <a:pt x="323" y="0"/>
                    <a:pt x="236" y="15"/>
                    <a:pt x="146" y="67"/>
                  </a:cubicBezTo>
                  <a:cubicBezTo>
                    <a:pt x="57" y="118"/>
                    <a:pt x="0" y="186"/>
                    <a:pt x="19" y="219"/>
                  </a:cubicBezTo>
                  <a:cubicBezTo>
                    <a:pt x="37" y="251"/>
                    <a:pt x="125" y="236"/>
                    <a:pt x="214" y="184"/>
                  </a:cubicBezTo>
                  <a:close/>
                  <a:moveTo>
                    <a:pt x="207" y="172"/>
                  </a:moveTo>
                  <a:cubicBezTo>
                    <a:pt x="124" y="220"/>
                    <a:pt x="47" y="231"/>
                    <a:pt x="35" y="209"/>
                  </a:cubicBezTo>
                  <a:cubicBezTo>
                    <a:pt x="22" y="187"/>
                    <a:pt x="70" y="127"/>
                    <a:pt x="154" y="79"/>
                  </a:cubicBezTo>
                  <a:cubicBezTo>
                    <a:pt x="237" y="31"/>
                    <a:pt x="313" y="19"/>
                    <a:pt x="326" y="41"/>
                  </a:cubicBezTo>
                  <a:cubicBezTo>
                    <a:pt x="338" y="63"/>
                    <a:pt x="290" y="123"/>
                    <a:pt x="207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Oval 40">
              <a:extLst>
                <a:ext uri="{FF2B5EF4-FFF2-40B4-BE49-F238E27FC236}">
                  <a16:creationId xmlns:a16="http://schemas.microsoft.com/office/drawing/2014/main" id="{A3C7C024-D489-4A88-BE34-9F7903186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150" y="1895475"/>
              <a:ext cx="88900" cy="873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1751" name="Freeform 14">
            <a:extLst>
              <a:ext uri="{FF2B5EF4-FFF2-40B4-BE49-F238E27FC236}">
                <a16:creationId xmlns:a16="http://schemas.microsoft.com/office/drawing/2014/main" id="{50E81E5D-9ED9-44C9-9F63-36953B1606DD}"/>
              </a:ext>
            </a:extLst>
          </p:cNvPr>
          <p:cNvSpPr>
            <a:spLocks/>
          </p:cNvSpPr>
          <p:nvPr/>
        </p:nvSpPr>
        <p:spPr bwMode="auto">
          <a:xfrm>
            <a:off x="6321425" y="2647950"/>
            <a:ext cx="1416050" cy="114617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F5A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2" name="Freeform 15">
            <a:extLst>
              <a:ext uri="{FF2B5EF4-FFF2-40B4-BE49-F238E27FC236}">
                <a16:creationId xmlns:a16="http://schemas.microsoft.com/office/drawing/2014/main" id="{F927DE47-ABCF-429D-9599-2306EBE6A6C3}"/>
              </a:ext>
            </a:extLst>
          </p:cNvPr>
          <p:cNvSpPr>
            <a:spLocks/>
          </p:cNvSpPr>
          <p:nvPr/>
        </p:nvSpPr>
        <p:spPr bwMode="auto">
          <a:xfrm>
            <a:off x="6321425" y="2074863"/>
            <a:ext cx="1416050" cy="114617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F5A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3" name="Freeform 14">
            <a:extLst>
              <a:ext uri="{FF2B5EF4-FFF2-40B4-BE49-F238E27FC236}">
                <a16:creationId xmlns:a16="http://schemas.microsoft.com/office/drawing/2014/main" id="{9CC90A7C-25B5-4141-8774-3F845DF66091}"/>
              </a:ext>
            </a:extLst>
          </p:cNvPr>
          <p:cNvSpPr>
            <a:spLocks/>
          </p:cNvSpPr>
          <p:nvPr/>
        </p:nvSpPr>
        <p:spPr bwMode="auto">
          <a:xfrm rot="10800000">
            <a:off x="4410075" y="3714750"/>
            <a:ext cx="1244600" cy="1077913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F5A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4" name="Freeform 15">
            <a:extLst>
              <a:ext uri="{FF2B5EF4-FFF2-40B4-BE49-F238E27FC236}">
                <a16:creationId xmlns:a16="http://schemas.microsoft.com/office/drawing/2014/main" id="{4699C1CA-B16B-4091-A4C8-7089D076F237}"/>
              </a:ext>
            </a:extLst>
          </p:cNvPr>
          <p:cNvSpPr>
            <a:spLocks/>
          </p:cNvSpPr>
          <p:nvPr/>
        </p:nvSpPr>
        <p:spPr bwMode="auto">
          <a:xfrm rot="10800000">
            <a:off x="4410075" y="4252913"/>
            <a:ext cx="1244600" cy="1079500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F5A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5" name="Freeform 14">
            <a:extLst>
              <a:ext uri="{FF2B5EF4-FFF2-40B4-BE49-F238E27FC236}">
                <a16:creationId xmlns:a16="http://schemas.microsoft.com/office/drawing/2014/main" id="{67AE2B3C-E676-4498-BA70-EDF27C100E82}"/>
              </a:ext>
            </a:extLst>
          </p:cNvPr>
          <p:cNvSpPr>
            <a:spLocks/>
          </p:cNvSpPr>
          <p:nvPr/>
        </p:nvSpPr>
        <p:spPr bwMode="auto">
          <a:xfrm rot="5400000">
            <a:off x="5763419" y="4093369"/>
            <a:ext cx="1417637" cy="114617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6" name="Freeform 15">
            <a:extLst>
              <a:ext uri="{FF2B5EF4-FFF2-40B4-BE49-F238E27FC236}">
                <a16:creationId xmlns:a16="http://schemas.microsoft.com/office/drawing/2014/main" id="{68F285CE-BACD-4CB9-9583-26DC0A8D252C}"/>
              </a:ext>
            </a:extLst>
          </p:cNvPr>
          <p:cNvSpPr>
            <a:spLocks/>
          </p:cNvSpPr>
          <p:nvPr/>
        </p:nvSpPr>
        <p:spPr bwMode="auto">
          <a:xfrm rot="5400000">
            <a:off x="6336507" y="4093369"/>
            <a:ext cx="1417637" cy="114617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7" name="Oval 42">
            <a:extLst>
              <a:ext uri="{FF2B5EF4-FFF2-40B4-BE49-F238E27FC236}">
                <a16:creationId xmlns:a16="http://schemas.microsoft.com/office/drawing/2014/main" id="{89B8ACCF-3EA5-4E4B-A94E-B0AA51E79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4498975"/>
            <a:ext cx="73025" cy="698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8" name="Oval 43">
            <a:extLst>
              <a:ext uri="{FF2B5EF4-FFF2-40B4-BE49-F238E27FC236}">
                <a16:creationId xmlns:a16="http://schemas.microsoft.com/office/drawing/2014/main" id="{460630B0-D00B-45D8-A6B4-8CF98E60F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0788" y="4479925"/>
            <a:ext cx="88900" cy="889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9" name="Oval 44">
            <a:extLst>
              <a:ext uri="{FF2B5EF4-FFF2-40B4-BE49-F238E27FC236}">
                <a16:creationId xmlns:a16="http://schemas.microsoft.com/office/drawing/2014/main" id="{71028A8D-E651-4279-880C-2EB97048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4583113"/>
            <a:ext cx="73025" cy="714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0" name="Oval 45">
            <a:extLst>
              <a:ext uri="{FF2B5EF4-FFF2-40B4-BE49-F238E27FC236}">
                <a16:creationId xmlns:a16="http://schemas.microsoft.com/office/drawing/2014/main" id="{9FD901DC-A84B-4CD6-8900-748BA5325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0788" y="4583113"/>
            <a:ext cx="71437" cy="714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1" name="Freeform 36">
            <a:extLst>
              <a:ext uri="{FF2B5EF4-FFF2-40B4-BE49-F238E27FC236}">
                <a16:creationId xmlns:a16="http://schemas.microsoft.com/office/drawing/2014/main" id="{BE444AC6-D648-44C7-A13D-92362775C16F}"/>
              </a:ext>
            </a:extLst>
          </p:cNvPr>
          <p:cNvSpPr>
            <a:spLocks/>
          </p:cNvSpPr>
          <p:nvPr/>
        </p:nvSpPr>
        <p:spPr bwMode="auto">
          <a:xfrm>
            <a:off x="6656388" y="4545013"/>
            <a:ext cx="222250" cy="195262"/>
          </a:xfrm>
          <a:custGeom>
            <a:avLst/>
            <a:gdLst>
              <a:gd name="T0" fmla="*/ 2147483647 w 134"/>
              <a:gd name="T1" fmla="*/ 2147483647 h 117"/>
              <a:gd name="T2" fmla="*/ 2147483647 w 134"/>
              <a:gd name="T3" fmla="*/ 0 h 117"/>
              <a:gd name="T4" fmla="*/ 2147483647 w 134"/>
              <a:gd name="T5" fmla="*/ 2147483647 h 117"/>
              <a:gd name="T6" fmla="*/ 2147483647 w 134"/>
              <a:gd name="T7" fmla="*/ 2147483647 h 117"/>
              <a:gd name="T8" fmla="*/ 2147483647 w 134"/>
              <a:gd name="T9" fmla="*/ 2147483647 h 117"/>
              <a:gd name="T10" fmla="*/ 2147483647 w 134"/>
              <a:gd name="T11" fmla="*/ 2147483647 h 117"/>
              <a:gd name="T12" fmla="*/ 2147483647 w 134"/>
              <a:gd name="T13" fmla="*/ 2147483647 h 117"/>
              <a:gd name="T14" fmla="*/ 2147483647 w 134"/>
              <a:gd name="T15" fmla="*/ 2147483647 h 117"/>
              <a:gd name="T16" fmla="*/ 2147483647 w 134"/>
              <a:gd name="T17" fmla="*/ 2147483647 h 117"/>
              <a:gd name="T18" fmla="*/ 0 w 134"/>
              <a:gd name="T19" fmla="*/ 2147483647 h 117"/>
              <a:gd name="T20" fmla="*/ 2147483647 w 134"/>
              <a:gd name="T21" fmla="*/ 2147483647 h 117"/>
              <a:gd name="T22" fmla="*/ 2147483647 w 134"/>
              <a:gd name="T23" fmla="*/ 2147483647 h 117"/>
              <a:gd name="T24" fmla="*/ 2147483647 w 134"/>
              <a:gd name="T25" fmla="*/ 2147483647 h 117"/>
              <a:gd name="T26" fmla="*/ 2147483647 w 134"/>
              <a:gd name="T27" fmla="*/ 2147483647 h 117"/>
              <a:gd name="T28" fmla="*/ 2147483647 w 134"/>
              <a:gd name="T29" fmla="*/ 2147483647 h 117"/>
              <a:gd name="T30" fmla="*/ 2147483647 w 134"/>
              <a:gd name="T31" fmla="*/ 2147483647 h 117"/>
              <a:gd name="T32" fmla="*/ 2147483647 w 134"/>
              <a:gd name="T33" fmla="*/ 2147483647 h 117"/>
              <a:gd name="T34" fmla="*/ 2147483647 w 134"/>
              <a:gd name="T35" fmla="*/ 2147483647 h 11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4" h="117">
                <a:moveTo>
                  <a:pt x="134" y="20"/>
                </a:moveTo>
                <a:cubicBezTo>
                  <a:pt x="134" y="9"/>
                  <a:pt x="125" y="0"/>
                  <a:pt x="114" y="0"/>
                </a:cubicBezTo>
                <a:cubicBezTo>
                  <a:pt x="103" y="0"/>
                  <a:pt x="94" y="9"/>
                  <a:pt x="94" y="20"/>
                </a:cubicBezTo>
                <a:cubicBezTo>
                  <a:pt x="94" y="26"/>
                  <a:pt x="96" y="31"/>
                  <a:pt x="100" y="34"/>
                </a:cubicBezTo>
                <a:cubicBezTo>
                  <a:pt x="77" y="89"/>
                  <a:pt x="77" y="89"/>
                  <a:pt x="77" y="89"/>
                </a:cubicBezTo>
                <a:cubicBezTo>
                  <a:pt x="58" y="47"/>
                  <a:pt x="58" y="47"/>
                  <a:pt x="58" y="47"/>
                </a:cubicBezTo>
                <a:cubicBezTo>
                  <a:pt x="42" y="45"/>
                  <a:pt x="42" y="45"/>
                  <a:pt x="42" y="45"/>
                </a:cubicBezTo>
                <a:cubicBezTo>
                  <a:pt x="27" y="63"/>
                  <a:pt x="27" y="63"/>
                  <a:pt x="27" y="63"/>
                </a:cubicBezTo>
                <a:cubicBezTo>
                  <a:pt x="25" y="62"/>
                  <a:pt x="23" y="62"/>
                  <a:pt x="21" y="62"/>
                </a:cubicBezTo>
                <a:cubicBezTo>
                  <a:pt x="9" y="62"/>
                  <a:pt x="0" y="71"/>
                  <a:pt x="0" y="82"/>
                </a:cubicBezTo>
                <a:cubicBezTo>
                  <a:pt x="0" y="93"/>
                  <a:pt x="9" y="102"/>
                  <a:pt x="21" y="102"/>
                </a:cubicBezTo>
                <a:cubicBezTo>
                  <a:pt x="32" y="102"/>
                  <a:pt x="41" y="93"/>
                  <a:pt x="41" y="82"/>
                </a:cubicBezTo>
                <a:cubicBezTo>
                  <a:pt x="41" y="81"/>
                  <a:pt x="41" y="79"/>
                  <a:pt x="40" y="78"/>
                </a:cubicBezTo>
                <a:cubicBezTo>
                  <a:pt x="47" y="70"/>
                  <a:pt x="47" y="70"/>
                  <a:pt x="47" y="70"/>
                </a:cubicBezTo>
                <a:cubicBezTo>
                  <a:pt x="69" y="117"/>
                  <a:pt x="69" y="117"/>
                  <a:pt x="69" y="117"/>
                </a:cubicBezTo>
                <a:cubicBezTo>
                  <a:pt x="86" y="117"/>
                  <a:pt x="86" y="117"/>
                  <a:pt x="86" y="117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28" y="37"/>
                  <a:pt x="134" y="29"/>
                  <a:pt x="134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2" name="Rectangle 27">
            <a:extLst>
              <a:ext uri="{FF2B5EF4-FFF2-40B4-BE49-F238E27FC236}">
                <a16:creationId xmlns:a16="http://schemas.microsoft.com/office/drawing/2014/main" id="{C38804E5-CB3B-460C-B536-AA9297A87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2833688"/>
            <a:ext cx="22225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3" name="Rectangle 28">
            <a:extLst>
              <a:ext uri="{FF2B5EF4-FFF2-40B4-BE49-F238E27FC236}">
                <a16:creationId xmlns:a16="http://schemas.microsoft.com/office/drawing/2014/main" id="{A51913A5-C29D-4FB9-BBB4-BE492B2B2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5163" y="2809875"/>
            <a:ext cx="2063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4" name="Rectangle 29">
            <a:extLst>
              <a:ext uri="{FF2B5EF4-FFF2-40B4-BE49-F238E27FC236}">
                <a16:creationId xmlns:a16="http://schemas.microsoft.com/office/drawing/2014/main" id="{BC208E5A-DE31-45E2-935E-46EA5ACDF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1675" y="2794000"/>
            <a:ext cx="22225" cy="192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5" name="Rectangle 30">
            <a:extLst>
              <a:ext uri="{FF2B5EF4-FFF2-40B4-BE49-F238E27FC236}">
                <a16:creationId xmlns:a16="http://schemas.microsoft.com/office/drawing/2014/main" id="{3A9CC1BE-66FB-4FC3-B151-D5A41EC81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775" y="2892425"/>
            <a:ext cx="23813" cy="936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" name="TextBox 57">
            <a:extLst>
              <a:ext uri="{FF2B5EF4-FFF2-40B4-BE49-F238E27FC236}">
                <a16:creationId xmlns:a16="http://schemas.microsoft.com/office/drawing/2014/main" id="{D7712ADD-B6A4-423F-B21F-09D4E89CE58F}"/>
              </a:ext>
            </a:extLst>
          </p:cNvPr>
          <p:cNvSpPr txBox="1"/>
          <p:nvPr/>
        </p:nvSpPr>
        <p:spPr bwMode="auto">
          <a:xfrm>
            <a:off x="1393825" y="2357438"/>
            <a:ext cx="2673350" cy="12126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内存数据库</a:t>
            </a:r>
            <a:r>
              <a:rPr lang="en-US" altLang="zh-CN" sz="28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</a:t>
            </a:r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Redis</a:t>
            </a:r>
            <a:endParaRPr lang="en-US" altLang="zh-CN" sz="28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7">
            <a:extLst>
              <a:ext uri="{FF2B5EF4-FFF2-40B4-BE49-F238E27FC236}">
                <a16:creationId xmlns:a16="http://schemas.microsoft.com/office/drawing/2014/main" id="{D2AEBECA-8145-42CD-9B07-D56DEE515801}"/>
              </a:ext>
            </a:extLst>
          </p:cNvPr>
          <p:cNvSpPr txBox="1"/>
          <p:nvPr/>
        </p:nvSpPr>
        <p:spPr bwMode="auto">
          <a:xfrm>
            <a:off x="8049397" y="2494326"/>
            <a:ext cx="2673350" cy="525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后端 </a:t>
            </a:r>
            <a:r>
              <a:rPr lang="en-US" altLang="zh-CN" sz="2400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Springboot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7">
            <a:extLst>
              <a:ext uri="{FF2B5EF4-FFF2-40B4-BE49-F238E27FC236}">
                <a16:creationId xmlns:a16="http://schemas.microsoft.com/office/drawing/2014/main" id="{AE128DB6-E922-4B4C-9D43-5F31636988CD}"/>
              </a:ext>
            </a:extLst>
          </p:cNvPr>
          <p:cNvSpPr txBox="1"/>
          <p:nvPr/>
        </p:nvSpPr>
        <p:spPr bwMode="auto">
          <a:xfrm>
            <a:off x="1219200" y="4189418"/>
            <a:ext cx="2847975" cy="100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时序</a:t>
            </a:r>
            <a:r>
              <a:rPr lang="zh-CN" altLang="en-US" sz="2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数据库</a:t>
            </a:r>
            <a:endParaRPr lang="en-US" altLang="zh-CN" sz="24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Influx </a:t>
            </a: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DB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7">
            <a:extLst>
              <a:ext uri="{FF2B5EF4-FFF2-40B4-BE49-F238E27FC236}">
                <a16:creationId xmlns:a16="http://schemas.microsoft.com/office/drawing/2014/main" id="{BA77D526-6DDB-4762-B291-8DD0C6CEABA5}"/>
              </a:ext>
            </a:extLst>
          </p:cNvPr>
          <p:cNvSpPr txBox="1"/>
          <p:nvPr/>
        </p:nvSpPr>
        <p:spPr bwMode="auto">
          <a:xfrm>
            <a:off x="7618413" y="4189418"/>
            <a:ext cx="2673350" cy="525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前端 </a:t>
            </a:r>
            <a:r>
              <a:rPr lang="en-US" altLang="zh-CN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Vue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70" name="文本框 1">
            <a:extLst>
              <a:ext uri="{FF2B5EF4-FFF2-40B4-BE49-F238E27FC236}">
                <a16:creationId xmlns:a16="http://schemas.microsoft.com/office/drawing/2014/main" id="{A738125E-DB1F-4886-BEF2-9A5DAE344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04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61EC8FB-77D8-485C-A3EA-80397C8C473B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文本框 3">
            <a:extLst>
              <a:ext uri="{FF2B5EF4-FFF2-40B4-BE49-F238E27FC236}">
                <a16:creationId xmlns:a16="http://schemas.microsoft.com/office/drawing/2014/main" id="{598E0D5F-CF66-4F88-9EE9-38A42F904B1C}"/>
              </a:ext>
            </a:extLst>
          </p:cNvPr>
          <p:cNvSpPr txBox="1"/>
          <p:nvPr/>
        </p:nvSpPr>
        <p:spPr>
          <a:xfrm>
            <a:off x="1066740" y="475737"/>
            <a:ext cx="163042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D7712ADD-B6A4-423F-B21F-09D4E89CE58F}"/>
              </a:ext>
            </a:extLst>
          </p:cNvPr>
          <p:cNvSpPr txBox="1"/>
          <p:nvPr/>
        </p:nvSpPr>
        <p:spPr bwMode="auto">
          <a:xfrm>
            <a:off x="4134257" y="1107781"/>
            <a:ext cx="3915140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监控 </a:t>
            </a:r>
            <a:r>
              <a:rPr lang="en-US" altLang="zh-CN" sz="2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Metrics +</a:t>
            </a:r>
            <a:r>
              <a:rPr lang="en-US" altLang="zh-CN" sz="2400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Grafana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3" name="文本框 1">
            <a:extLst>
              <a:ext uri="{FF2B5EF4-FFF2-40B4-BE49-F238E27FC236}">
                <a16:creationId xmlns:a16="http://schemas.microsoft.com/office/drawing/2014/main" id="{FB76C040-CF32-4AA5-98B1-3FDB3D957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05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57" name="文本框 3">
            <a:extLst>
              <a:ext uri="{FF2B5EF4-FFF2-40B4-BE49-F238E27FC236}">
                <a16:creationId xmlns:a16="http://schemas.microsoft.com/office/drawing/2014/main" id="{68F24B62-10C0-4CC7-A2E9-907C22206D23}"/>
              </a:ext>
            </a:extLst>
          </p:cNvPr>
          <p:cNvSpPr txBox="1"/>
          <p:nvPr/>
        </p:nvSpPr>
        <p:spPr>
          <a:xfrm>
            <a:off x="1066740" y="475737"/>
            <a:ext cx="163042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任意多边形 87">
            <a:extLst>
              <a:ext uri="{FF2B5EF4-FFF2-40B4-BE49-F238E27FC236}">
                <a16:creationId xmlns:a16="http://schemas.microsoft.com/office/drawing/2014/main" id="{FF279CFF-3EEE-4657-ACA2-6A1E6A79B43D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227957"/>
            <a:ext cx="2606040" cy="50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0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2" y="149854"/>
            <a:ext cx="10836646" cy="60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04" y="183591"/>
            <a:ext cx="10809417" cy="608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4" y="145462"/>
            <a:ext cx="10842345" cy="60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5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28" y="558799"/>
            <a:ext cx="10258171" cy="53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4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文本框 1">
            <a:extLst>
              <a:ext uri="{FF2B5EF4-FFF2-40B4-BE49-F238E27FC236}">
                <a16:creationId xmlns:a16="http://schemas.microsoft.com/office/drawing/2014/main" id="{C0711AF5-FB7D-4ADF-AD2C-A4F72A0AC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2308225"/>
            <a:ext cx="31623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>
                <a:solidFill>
                  <a:srgbClr val="00B075"/>
                </a:solidFill>
              </a:rPr>
              <a:t>THANK YOU</a:t>
            </a:r>
            <a:endParaRPr lang="zh-CN" altLang="en-US" sz="4800">
              <a:solidFill>
                <a:srgbClr val="00B07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本框 1">
            <a:extLst>
              <a:ext uri="{FF2B5EF4-FFF2-40B4-BE49-F238E27FC236}">
                <a16:creationId xmlns:a16="http://schemas.microsoft.com/office/drawing/2014/main" id="{0233B50E-814C-4577-A291-8A0FEAEEA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3" name="任意多边形 2">
            <a:extLst>
              <a:ext uri="{FF2B5EF4-FFF2-40B4-BE49-F238E27FC236}">
                <a16:creationId xmlns:a16="http://schemas.microsoft.com/office/drawing/2014/main" id="{438D5E53-AC44-4C2E-AE08-C5EBF70492CE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11FECE22-FC09-4D3E-BE30-99BEFF708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6340" y="2136191"/>
            <a:ext cx="1970088" cy="1979612"/>
          </a:xfrm>
          <a:prstGeom prst="ellipse">
            <a:avLst/>
          </a:prstGeom>
          <a:solidFill>
            <a:srgbClr val="00B0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1C0D21E-EC8E-4CC4-94EE-6DFED0BF5063}"/>
              </a:ext>
            </a:extLst>
          </p:cNvPr>
          <p:cNvSpPr>
            <a:spLocks/>
          </p:cNvSpPr>
          <p:nvPr/>
        </p:nvSpPr>
        <p:spPr bwMode="auto">
          <a:xfrm>
            <a:off x="6953165" y="874128"/>
            <a:ext cx="2005013" cy="2389188"/>
          </a:xfrm>
          <a:custGeom>
            <a:avLst/>
            <a:gdLst>
              <a:gd name="T0" fmla="*/ 414 w 414"/>
              <a:gd name="T1" fmla="*/ 150 h 493"/>
              <a:gd name="T2" fmla="*/ 374 w 414"/>
              <a:gd name="T3" fmla="*/ 88 h 493"/>
              <a:gd name="T4" fmla="*/ 411 w 414"/>
              <a:gd name="T5" fmla="*/ 0 h 493"/>
              <a:gd name="T6" fmla="*/ 207 w 414"/>
              <a:gd name="T7" fmla="*/ 75 h 493"/>
              <a:gd name="T8" fmla="*/ 59 w 414"/>
              <a:gd name="T9" fmla="*/ 152 h 493"/>
              <a:gd name="T10" fmla="*/ 56 w 414"/>
              <a:gd name="T11" fmla="*/ 241 h 493"/>
              <a:gd name="T12" fmla="*/ 0 w 414"/>
              <a:gd name="T13" fmla="*/ 458 h 493"/>
              <a:gd name="T14" fmla="*/ 82 w 414"/>
              <a:gd name="T15" fmla="*/ 493 h 493"/>
              <a:gd name="T16" fmla="*/ 149 w 414"/>
              <a:gd name="T17" fmla="*/ 449 h 493"/>
              <a:gd name="T18" fmla="*/ 178 w 414"/>
              <a:gd name="T19" fmla="*/ 330 h 493"/>
              <a:gd name="T20" fmla="*/ 298 w 414"/>
              <a:gd name="T21" fmla="*/ 251 h 493"/>
              <a:gd name="T22" fmla="*/ 307 w 414"/>
              <a:gd name="T23" fmla="*/ 188 h 493"/>
              <a:gd name="T24" fmla="*/ 414 w 414"/>
              <a:gd name="T25" fmla="*/ 15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4" h="493">
                <a:moveTo>
                  <a:pt x="414" y="150"/>
                </a:moveTo>
                <a:cubicBezTo>
                  <a:pt x="374" y="88"/>
                  <a:pt x="374" y="88"/>
                  <a:pt x="374" y="88"/>
                </a:cubicBezTo>
                <a:cubicBezTo>
                  <a:pt x="411" y="0"/>
                  <a:pt x="411" y="0"/>
                  <a:pt x="411" y="0"/>
                </a:cubicBezTo>
                <a:cubicBezTo>
                  <a:pt x="336" y="9"/>
                  <a:pt x="266" y="35"/>
                  <a:pt x="207" y="75"/>
                </a:cubicBezTo>
                <a:cubicBezTo>
                  <a:pt x="147" y="62"/>
                  <a:pt x="84" y="93"/>
                  <a:pt x="59" y="152"/>
                </a:cubicBezTo>
                <a:cubicBezTo>
                  <a:pt x="47" y="182"/>
                  <a:pt x="47" y="213"/>
                  <a:pt x="56" y="241"/>
                </a:cubicBezTo>
                <a:cubicBezTo>
                  <a:pt x="21" y="306"/>
                  <a:pt x="1" y="380"/>
                  <a:pt x="0" y="458"/>
                </a:cubicBezTo>
                <a:cubicBezTo>
                  <a:pt x="82" y="493"/>
                  <a:pt x="82" y="493"/>
                  <a:pt x="82" y="493"/>
                </a:cubicBezTo>
                <a:cubicBezTo>
                  <a:pt x="149" y="449"/>
                  <a:pt x="149" y="449"/>
                  <a:pt x="149" y="449"/>
                </a:cubicBezTo>
                <a:cubicBezTo>
                  <a:pt x="151" y="407"/>
                  <a:pt x="161" y="367"/>
                  <a:pt x="178" y="330"/>
                </a:cubicBezTo>
                <a:cubicBezTo>
                  <a:pt x="229" y="331"/>
                  <a:pt x="277" y="301"/>
                  <a:pt x="298" y="251"/>
                </a:cubicBezTo>
                <a:cubicBezTo>
                  <a:pt x="306" y="230"/>
                  <a:pt x="309" y="209"/>
                  <a:pt x="307" y="188"/>
                </a:cubicBezTo>
                <a:cubicBezTo>
                  <a:pt x="339" y="169"/>
                  <a:pt x="375" y="156"/>
                  <a:pt x="414" y="150"/>
                </a:cubicBezTo>
                <a:close/>
              </a:path>
            </a:pathLst>
          </a:custGeom>
          <a:solidFill>
            <a:srgbClr val="E9A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45CC1A10-429C-4A3D-9E17-6DAA5B61114F}"/>
              </a:ext>
            </a:extLst>
          </p:cNvPr>
          <p:cNvSpPr>
            <a:spLocks/>
          </p:cNvSpPr>
          <p:nvPr/>
        </p:nvSpPr>
        <p:spPr bwMode="auto">
          <a:xfrm>
            <a:off x="9039140" y="855078"/>
            <a:ext cx="2392363" cy="1917700"/>
          </a:xfrm>
          <a:custGeom>
            <a:avLst/>
            <a:gdLst>
              <a:gd name="T0" fmla="*/ 409 w 494"/>
              <a:gd name="T1" fmla="*/ 188 h 396"/>
              <a:gd name="T2" fmla="*/ 331 w 494"/>
              <a:gd name="T3" fmla="*/ 49 h 396"/>
              <a:gd name="T4" fmla="*/ 238 w 494"/>
              <a:gd name="T5" fmla="*/ 47 h 396"/>
              <a:gd name="T6" fmla="*/ 36 w 494"/>
              <a:gd name="T7" fmla="*/ 0 h 396"/>
              <a:gd name="T8" fmla="*/ 0 w 494"/>
              <a:gd name="T9" fmla="*/ 87 h 396"/>
              <a:gd name="T10" fmla="*/ 40 w 494"/>
              <a:gd name="T11" fmla="*/ 149 h 396"/>
              <a:gd name="T12" fmla="*/ 152 w 494"/>
              <a:gd name="T13" fmla="*/ 172 h 396"/>
              <a:gd name="T14" fmla="*/ 232 w 494"/>
              <a:gd name="T15" fmla="*/ 288 h 396"/>
              <a:gd name="T16" fmla="*/ 302 w 494"/>
              <a:gd name="T17" fmla="*/ 296 h 396"/>
              <a:gd name="T18" fmla="*/ 344 w 494"/>
              <a:gd name="T19" fmla="*/ 396 h 396"/>
              <a:gd name="T20" fmla="*/ 413 w 494"/>
              <a:gd name="T21" fmla="*/ 352 h 396"/>
              <a:gd name="T22" fmla="*/ 494 w 494"/>
              <a:gd name="T23" fmla="*/ 386 h 396"/>
              <a:gd name="T24" fmla="*/ 409 w 494"/>
              <a:gd name="T25" fmla="*/ 188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4" h="396">
                <a:moveTo>
                  <a:pt x="409" y="188"/>
                </a:moveTo>
                <a:cubicBezTo>
                  <a:pt x="418" y="131"/>
                  <a:pt x="387" y="72"/>
                  <a:pt x="331" y="49"/>
                </a:cubicBezTo>
                <a:cubicBezTo>
                  <a:pt x="300" y="36"/>
                  <a:pt x="267" y="36"/>
                  <a:pt x="238" y="47"/>
                </a:cubicBezTo>
                <a:cubicBezTo>
                  <a:pt x="177" y="17"/>
                  <a:pt x="108" y="1"/>
                  <a:pt x="36" y="0"/>
                </a:cubicBezTo>
                <a:cubicBezTo>
                  <a:pt x="0" y="87"/>
                  <a:pt x="0" y="87"/>
                  <a:pt x="0" y="87"/>
                </a:cubicBezTo>
                <a:cubicBezTo>
                  <a:pt x="40" y="149"/>
                  <a:pt x="40" y="149"/>
                  <a:pt x="40" y="149"/>
                </a:cubicBezTo>
                <a:cubicBezTo>
                  <a:pt x="80" y="150"/>
                  <a:pt x="117" y="158"/>
                  <a:pt x="152" y="172"/>
                </a:cubicBezTo>
                <a:cubicBezTo>
                  <a:pt x="154" y="221"/>
                  <a:pt x="183" y="268"/>
                  <a:pt x="232" y="288"/>
                </a:cubicBezTo>
                <a:cubicBezTo>
                  <a:pt x="255" y="297"/>
                  <a:pt x="279" y="300"/>
                  <a:pt x="302" y="296"/>
                </a:cubicBezTo>
                <a:cubicBezTo>
                  <a:pt x="322" y="326"/>
                  <a:pt x="336" y="360"/>
                  <a:pt x="344" y="396"/>
                </a:cubicBezTo>
                <a:cubicBezTo>
                  <a:pt x="413" y="352"/>
                  <a:pt x="413" y="352"/>
                  <a:pt x="413" y="352"/>
                </a:cubicBezTo>
                <a:cubicBezTo>
                  <a:pt x="494" y="386"/>
                  <a:pt x="494" y="386"/>
                  <a:pt x="494" y="386"/>
                </a:cubicBezTo>
                <a:cubicBezTo>
                  <a:pt x="481" y="312"/>
                  <a:pt x="451" y="245"/>
                  <a:pt x="409" y="188"/>
                </a:cubicBezTo>
                <a:close/>
              </a:path>
            </a:pathLst>
          </a:custGeom>
          <a:solidFill>
            <a:srgbClr val="E9A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830DC5E1-6CC3-4AC3-9351-E904C008E46C}"/>
              </a:ext>
            </a:extLst>
          </p:cNvPr>
          <p:cNvSpPr>
            <a:spLocks/>
          </p:cNvSpPr>
          <p:nvPr/>
        </p:nvSpPr>
        <p:spPr bwMode="auto">
          <a:xfrm>
            <a:off x="9513803" y="2831516"/>
            <a:ext cx="1966912" cy="2508250"/>
          </a:xfrm>
          <a:custGeom>
            <a:avLst/>
            <a:gdLst>
              <a:gd name="T0" fmla="*/ 370 w 406"/>
              <a:gd name="T1" fmla="*/ 330 h 518"/>
              <a:gd name="T2" fmla="*/ 370 w 406"/>
              <a:gd name="T3" fmla="*/ 231 h 518"/>
              <a:gd name="T4" fmla="*/ 402 w 406"/>
              <a:gd name="T5" fmla="*/ 35 h 518"/>
              <a:gd name="T6" fmla="*/ 320 w 406"/>
              <a:gd name="T7" fmla="*/ 0 h 518"/>
              <a:gd name="T8" fmla="*/ 254 w 406"/>
              <a:gd name="T9" fmla="*/ 43 h 518"/>
              <a:gd name="T10" fmla="*/ 240 w 406"/>
              <a:gd name="T11" fmla="*/ 152 h 518"/>
              <a:gd name="T12" fmla="*/ 132 w 406"/>
              <a:gd name="T13" fmla="*/ 231 h 518"/>
              <a:gd name="T14" fmla="*/ 126 w 406"/>
              <a:gd name="T15" fmla="*/ 313 h 518"/>
              <a:gd name="T16" fmla="*/ 0 w 406"/>
              <a:gd name="T17" fmla="*/ 369 h 518"/>
              <a:gd name="T18" fmla="*/ 47 w 406"/>
              <a:gd name="T19" fmla="*/ 441 h 518"/>
              <a:gd name="T20" fmla="*/ 14 w 406"/>
              <a:gd name="T21" fmla="*/ 518 h 518"/>
              <a:gd name="T22" fmla="*/ 243 w 406"/>
              <a:gd name="T23" fmla="*/ 410 h 518"/>
              <a:gd name="T24" fmla="*/ 370 w 406"/>
              <a:gd name="T25" fmla="*/ 33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6" h="518">
                <a:moveTo>
                  <a:pt x="370" y="330"/>
                </a:moveTo>
                <a:cubicBezTo>
                  <a:pt x="384" y="297"/>
                  <a:pt x="383" y="261"/>
                  <a:pt x="370" y="231"/>
                </a:cubicBezTo>
                <a:cubicBezTo>
                  <a:pt x="394" y="170"/>
                  <a:pt x="406" y="104"/>
                  <a:pt x="402" y="35"/>
                </a:cubicBezTo>
                <a:cubicBezTo>
                  <a:pt x="320" y="0"/>
                  <a:pt x="320" y="0"/>
                  <a:pt x="320" y="0"/>
                </a:cubicBezTo>
                <a:cubicBezTo>
                  <a:pt x="254" y="43"/>
                  <a:pt x="254" y="43"/>
                  <a:pt x="254" y="43"/>
                </a:cubicBezTo>
                <a:cubicBezTo>
                  <a:pt x="256" y="81"/>
                  <a:pt x="251" y="118"/>
                  <a:pt x="240" y="152"/>
                </a:cubicBezTo>
                <a:cubicBezTo>
                  <a:pt x="194" y="156"/>
                  <a:pt x="151" y="185"/>
                  <a:pt x="132" y="231"/>
                </a:cubicBezTo>
                <a:cubicBezTo>
                  <a:pt x="121" y="258"/>
                  <a:pt x="120" y="287"/>
                  <a:pt x="126" y="313"/>
                </a:cubicBezTo>
                <a:cubicBezTo>
                  <a:pt x="90" y="340"/>
                  <a:pt x="47" y="360"/>
                  <a:pt x="0" y="369"/>
                </a:cubicBezTo>
                <a:cubicBezTo>
                  <a:pt x="47" y="441"/>
                  <a:pt x="47" y="441"/>
                  <a:pt x="47" y="441"/>
                </a:cubicBezTo>
                <a:cubicBezTo>
                  <a:pt x="14" y="518"/>
                  <a:pt x="14" y="518"/>
                  <a:pt x="14" y="518"/>
                </a:cubicBezTo>
                <a:cubicBezTo>
                  <a:pt x="102" y="503"/>
                  <a:pt x="180" y="465"/>
                  <a:pt x="243" y="410"/>
                </a:cubicBezTo>
                <a:cubicBezTo>
                  <a:pt x="297" y="413"/>
                  <a:pt x="349" y="382"/>
                  <a:pt x="370" y="330"/>
                </a:cubicBezTo>
                <a:close/>
              </a:path>
            </a:pathLst>
          </a:custGeom>
          <a:solidFill>
            <a:srgbClr val="E9A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10DBBED2-037A-4761-8343-E757706BAE4C}"/>
              </a:ext>
            </a:extLst>
          </p:cNvPr>
          <p:cNvSpPr>
            <a:spLocks/>
          </p:cNvSpPr>
          <p:nvPr/>
        </p:nvSpPr>
        <p:spPr bwMode="auto">
          <a:xfrm>
            <a:off x="6967453" y="3329991"/>
            <a:ext cx="2498725" cy="2054225"/>
          </a:xfrm>
          <a:custGeom>
            <a:avLst/>
            <a:gdLst>
              <a:gd name="T0" fmla="*/ 470 w 516"/>
              <a:gd name="T1" fmla="*/ 272 h 424"/>
              <a:gd name="T2" fmla="*/ 339 w 516"/>
              <a:gd name="T3" fmla="*/ 247 h 424"/>
              <a:gd name="T4" fmla="*/ 259 w 516"/>
              <a:gd name="T5" fmla="*/ 136 h 424"/>
              <a:gd name="T6" fmla="*/ 196 w 516"/>
              <a:gd name="T7" fmla="*/ 127 h 424"/>
              <a:gd name="T8" fmla="*/ 149 w 516"/>
              <a:gd name="T9" fmla="*/ 0 h 424"/>
              <a:gd name="T10" fmla="*/ 84 w 516"/>
              <a:gd name="T11" fmla="*/ 42 h 424"/>
              <a:gd name="T12" fmla="*/ 0 w 516"/>
              <a:gd name="T13" fmla="*/ 7 h 424"/>
              <a:gd name="T14" fmla="*/ 84 w 516"/>
              <a:gd name="T15" fmla="*/ 227 h 424"/>
              <a:gd name="T16" fmla="*/ 161 w 516"/>
              <a:gd name="T17" fmla="*/ 374 h 424"/>
              <a:gd name="T18" fmla="*/ 259 w 516"/>
              <a:gd name="T19" fmla="*/ 374 h 424"/>
              <a:gd name="T20" fmla="*/ 483 w 516"/>
              <a:gd name="T21" fmla="*/ 421 h 424"/>
              <a:gd name="T22" fmla="*/ 516 w 516"/>
              <a:gd name="T23" fmla="*/ 343 h 424"/>
              <a:gd name="T24" fmla="*/ 470 w 516"/>
              <a:gd name="T25" fmla="*/ 27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6" h="424">
                <a:moveTo>
                  <a:pt x="470" y="272"/>
                </a:moveTo>
                <a:cubicBezTo>
                  <a:pt x="424" y="273"/>
                  <a:pt x="379" y="264"/>
                  <a:pt x="339" y="247"/>
                </a:cubicBezTo>
                <a:cubicBezTo>
                  <a:pt x="336" y="199"/>
                  <a:pt x="306" y="155"/>
                  <a:pt x="259" y="136"/>
                </a:cubicBezTo>
                <a:cubicBezTo>
                  <a:pt x="239" y="127"/>
                  <a:pt x="217" y="124"/>
                  <a:pt x="196" y="127"/>
                </a:cubicBezTo>
                <a:cubicBezTo>
                  <a:pt x="172" y="89"/>
                  <a:pt x="156" y="46"/>
                  <a:pt x="149" y="0"/>
                </a:cubicBezTo>
                <a:cubicBezTo>
                  <a:pt x="84" y="42"/>
                  <a:pt x="84" y="42"/>
                  <a:pt x="84" y="42"/>
                </a:cubicBezTo>
                <a:cubicBezTo>
                  <a:pt x="0" y="7"/>
                  <a:pt x="0" y="7"/>
                  <a:pt x="0" y="7"/>
                </a:cubicBezTo>
                <a:cubicBezTo>
                  <a:pt x="9" y="89"/>
                  <a:pt x="39" y="164"/>
                  <a:pt x="84" y="227"/>
                </a:cubicBezTo>
                <a:cubicBezTo>
                  <a:pt x="71" y="287"/>
                  <a:pt x="102" y="350"/>
                  <a:pt x="161" y="374"/>
                </a:cubicBezTo>
                <a:cubicBezTo>
                  <a:pt x="194" y="388"/>
                  <a:pt x="229" y="387"/>
                  <a:pt x="259" y="374"/>
                </a:cubicBezTo>
                <a:cubicBezTo>
                  <a:pt x="327" y="407"/>
                  <a:pt x="403" y="424"/>
                  <a:pt x="483" y="421"/>
                </a:cubicBezTo>
                <a:cubicBezTo>
                  <a:pt x="516" y="343"/>
                  <a:pt x="516" y="343"/>
                  <a:pt x="516" y="343"/>
                </a:cubicBezTo>
                <a:lnTo>
                  <a:pt x="470" y="272"/>
                </a:lnTo>
                <a:close/>
              </a:path>
            </a:pathLst>
          </a:custGeom>
          <a:solidFill>
            <a:srgbClr val="E9A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BBD1BA1-4EF4-42FD-9B50-49699049F1AD}"/>
              </a:ext>
            </a:extLst>
          </p:cNvPr>
          <p:cNvGrpSpPr/>
          <p:nvPr/>
        </p:nvGrpSpPr>
        <p:grpSpPr>
          <a:xfrm>
            <a:off x="7706769" y="4313180"/>
            <a:ext cx="529274" cy="402576"/>
            <a:chOff x="4929188" y="4928507"/>
            <a:chExt cx="411163" cy="312738"/>
          </a:xfrm>
          <a:solidFill>
            <a:srgbClr val="357879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B5C9B9F-C4FB-41AF-9464-2605D5C23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188" y="4966607"/>
              <a:ext cx="411163" cy="274638"/>
            </a:xfrm>
            <a:custGeom>
              <a:avLst/>
              <a:gdLst>
                <a:gd name="T0" fmla="*/ 259 w 259"/>
                <a:gd name="T1" fmla="*/ 173 h 173"/>
                <a:gd name="T2" fmla="*/ 0 w 259"/>
                <a:gd name="T3" fmla="*/ 173 h 173"/>
                <a:gd name="T4" fmla="*/ 0 w 259"/>
                <a:gd name="T5" fmla="*/ 0 h 173"/>
                <a:gd name="T6" fmla="*/ 128 w 259"/>
                <a:gd name="T7" fmla="*/ 85 h 173"/>
                <a:gd name="T8" fmla="*/ 259 w 259"/>
                <a:gd name="T9" fmla="*/ 0 h 173"/>
                <a:gd name="T10" fmla="*/ 259 w 259"/>
                <a:gd name="T1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73">
                  <a:moveTo>
                    <a:pt x="259" y="173"/>
                  </a:moveTo>
                  <a:lnTo>
                    <a:pt x="0" y="173"/>
                  </a:lnTo>
                  <a:lnTo>
                    <a:pt x="0" y="0"/>
                  </a:lnTo>
                  <a:lnTo>
                    <a:pt x="128" y="85"/>
                  </a:lnTo>
                  <a:lnTo>
                    <a:pt x="259" y="0"/>
                  </a:lnTo>
                  <a:lnTo>
                    <a:pt x="259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0F16DFA4-2727-43BC-B6EF-9EF2E61A6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188" y="4928507"/>
              <a:ext cx="411163" cy="134938"/>
            </a:xfrm>
            <a:custGeom>
              <a:avLst/>
              <a:gdLst>
                <a:gd name="T0" fmla="*/ 259 w 259"/>
                <a:gd name="T1" fmla="*/ 0 h 85"/>
                <a:gd name="T2" fmla="*/ 0 w 259"/>
                <a:gd name="T3" fmla="*/ 0 h 85"/>
                <a:gd name="T4" fmla="*/ 0 w 259"/>
                <a:gd name="T5" fmla="*/ 2 h 85"/>
                <a:gd name="T6" fmla="*/ 128 w 259"/>
                <a:gd name="T7" fmla="*/ 85 h 85"/>
                <a:gd name="T8" fmla="*/ 259 w 259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85">
                  <a:moveTo>
                    <a:pt x="259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28" y="85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5851" name="Freeform 12">
            <a:extLst>
              <a:ext uri="{FF2B5EF4-FFF2-40B4-BE49-F238E27FC236}">
                <a16:creationId xmlns:a16="http://schemas.microsoft.com/office/drawing/2014/main" id="{46EF25A7-EFB2-40F9-B9E5-6A15AE8565AB}"/>
              </a:ext>
            </a:extLst>
          </p:cNvPr>
          <p:cNvSpPr>
            <a:spLocks noEditPoints="1"/>
          </p:cNvSpPr>
          <p:nvPr/>
        </p:nvSpPr>
        <p:spPr bwMode="auto">
          <a:xfrm>
            <a:off x="10609178" y="3822116"/>
            <a:ext cx="434975" cy="576262"/>
          </a:xfrm>
          <a:custGeom>
            <a:avLst/>
            <a:gdLst>
              <a:gd name="T0" fmla="*/ 2147483647 w 90"/>
              <a:gd name="T1" fmla="*/ 2147483647 h 119"/>
              <a:gd name="T2" fmla="*/ 2147483647 w 90"/>
              <a:gd name="T3" fmla="*/ 2147483647 h 119"/>
              <a:gd name="T4" fmla="*/ 2147483647 w 90"/>
              <a:gd name="T5" fmla="*/ 2147483647 h 119"/>
              <a:gd name="T6" fmla="*/ 2147483647 w 90"/>
              <a:gd name="T7" fmla="*/ 2147483647 h 119"/>
              <a:gd name="T8" fmla="*/ 2147483647 w 90"/>
              <a:gd name="T9" fmla="*/ 2147483647 h 119"/>
              <a:gd name="T10" fmla="*/ 2147483647 w 90"/>
              <a:gd name="T11" fmla="*/ 2147483647 h 119"/>
              <a:gd name="T12" fmla="*/ 2147483647 w 90"/>
              <a:gd name="T13" fmla="*/ 2147483647 h 119"/>
              <a:gd name="T14" fmla="*/ 2147483647 w 90"/>
              <a:gd name="T15" fmla="*/ 2147483647 h 119"/>
              <a:gd name="T16" fmla="*/ 2147483647 w 90"/>
              <a:gd name="T17" fmla="*/ 2147483647 h 119"/>
              <a:gd name="T18" fmla="*/ 2147483647 w 90"/>
              <a:gd name="T19" fmla="*/ 2147483647 h 119"/>
              <a:gd name="T20" fmla="*/ 2147483647 w 90"/>
              <a:gd name="T21" fmla="*/ 2147483647 h 119"/>
              <a:gd name="T22" fmla="*/ 2147483647 w 90"/>
              <a:gd name="T23" fmla="*/ 2147483647 h 119"/>
              <a:gd name="T24" fmla="*/ 2147483647 w 90"/>
              <a:gd name="T25" fmla="*/ 2147483647 h 119"/>
              <a:gd name="T26" fmla="*/ 2147483647 w 90"/>
              <a:gd name="T27" fmla="*/ 2147483647 h 119"/>
              <a:gd name="T28" fmla="*/ 2147483647 w 90"/>
              <a:gd name="T29" fmla="*/ 2147483647 h 119"/>
              <a:gd name="T30" fmla="*/ 2147483647 w 90"/>
              <a:gd name="T31" fmla="*/ 2147483647 h 119"/>
              <a:gd name="T32" fmla="*/ 2147483647 w 90"/>
              <a:gd name="T33" fmla="*/ 2147483647 h 119"/>
              <a:gd name="T34" fmla="*/ 2147483647 w 90"/>
              <a:gd name="T35" fmla="*/ 2147483647 h 119"/>
              <a:gd name="T36" fmla="*/ 2147483647 w 90"/>
              <a:gd name="T37" fmla="*/ 2147483647 h 11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90" h="119">
                <a:moveTo>
                  <a:pt x="19" y="4"/>
                </a:moveTo>
                <a:cubicBezTo>
                  <a:pt x="31" y="2"/>
                  <a:pt x="66" y="0"/>
                  <a:pt x="76" y="5"/>
                </a:cubicBezTo>
                <a:cubicBezTo>
                  <a:pt x="89" y="13"/>
                  <a:pt x="85" y="41"/>
                  <a:pt x="85" y="61"/>
                </a:cubicBezTo>
                <a:cubicBezTo>
                  <a:pt x="85" y="81"/>
                  <a:pt x="90" y="109"/>
                  <a:pt x="74" y="115"/>
                </a:cubicBezTo>
                <a:cubicBezTo>
                  <a:pt x="65" y="119"/>
                  <a:pt x="22" y="119"/>
                  <a:pt x="14" y="115"/>
                </a:cubicBezTo>
                <a:cubicBezTo>
                  <a:pt x="0" y="109"/>
                  <a:pt x="4" y="82"/>
                  <a:pt x="4" y="61"/>
                </a:cubicBezTo>
                <a:cubicBezTo>
                  <a:pt x="4" y="51"/>
                  <a:pt x="4" y="44"/>
                  <a:pt x="4" y="37"/>
                </a:cubicBezTo>
                <a:cubicBezTo>
                  <a:pt x="4" y="20"/>
                  <a:pt x="2" y="7"/>
                  <a:pt x="19" y="4"/>
                </a:cubicBezTo>
                <a:close/>
                <a:moveTo>
                  <a:pt x="14" y="55"/>
                </a:moveTo>
                <a:cubicBezTo>
                  <a:pt x="14" y="69"/>
                  <a:pt x="13" y="85"/>
                  <a:pt x="17" y="89"/>
                </a:cubicBezTo>
                <a:cubicBezTo>
                  <a:pt x="22" y="93"/>
                  <a:pt x="38" y="91"/>
                  <a:pt x="44" y="91"/>
                </a:cubicBezTo>
                <a:cubicBezTo>
                  <a:pt x="51" y="91"/>
                  <a:pt x="67" y="93"/>
                  <a:pt x="71" y="89"/>
                </a:cubicBezTo>
                <a:cubicBezTo>
                  <a:pt x="77" y="83"/>
                  <a:pt x="74" y="66"/>
                  <a:pt x="74" y="54"/>
                </a:cubicBezTo>
                <a:cubicBezTo>
                  <a:pt x="74" y="41"/>
                  <a:pt x="77" y="24"/>
                  <a:pt x="71" y="18"/>
                </a:cubicBezTo>
                <a:cubicBezTo>
                  <a:pt x="66" y="13"/>
                  <a:pt x="33" y="13"/>
                  <a:pt x="22" y="16"/>
                </a:cubicBezTo>
                <a:cubicBezTo>
                  <a:pt x="11" y="19"/>
                  <a:pt x="14" y="36"/>
                  <a:pt x="14" y="55"/>
                </a:cubicBezTo>
                <a:close/>
                <a:moveTo>
                  <a:pt x="45" y="110"/>
                </a:moveTo>
                <a:cubicBezTo>
                  <a:pt x="53" y="109"/>
                  <a:pt x="53" y="93"/>
                  <a:pt x="42" y="97"/>
                </a:cubicBezTo>
                <a:cubicBezTo>
                  <a:pt x="34" y="100"/>
                  <a:pt x="38" y="110"/>
                  <a:pt x="45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C71E7B2-31AA-4600-AAE2-9E5F3BE1236F}"/>
              </a:ext>
            </a:extLst>
          </p:cNvPr>
          <p:cNvGrpSpPr/>
          <p:nvPr/>
        </p:nvGrpSpPr>
        <p:grpSpPr>
          <a:xfrm>
            <a:off x="10095652" y="1354153"/>
            <a:ext cx="594667" cy="580362"/>
            <a:chOff x="6784975" y="2629807"/>
            <a:chExt cx="461963" cy="450850"/>
          </a:xfrm>
          <a:solidFill>
            <a:srgbClr val="357879"/>
          </a:solidFill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27C0BA25-7740-4F3E-9426-943B584D4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2967945"/>
              <a:ext cx="71438" cy="104775"/>
            </a:xfrm>
            <a:custGeom>
              <a:avLst/>
              <a:gdLst>
                <a:gd name="T0" fmla="*/ 0 w 19"/>
                <a:gd name="T1" fmla="*/ 0 h 28"/>
                <a:gd name="T2" fmla="*/ 0 w 19"/>
                <a:gd name="T3" fmla="*/ 28 h 28"/>
                <a:gd name="T4" fmla="*/ 19 w 19"/>
                <a:gd name="T5" fmla="*/ 4 h 28"/>
                <a:gd name="T6" fmla="*/ 0 w 19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8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7" y="25"/>
                    <a:pt x="14" y="16"/>
                    <a:pt x="19" y="4"/>
                  </a:cubicBezTo>
                  <a:cubicBezTo>
                    <a:pt x="13" y="2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AFE146D-456A-4AE6-B9AB-E503A76AA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2863170"/>
              <a:ext cx="90488" cy="96838"/>
            </a:xfrm>
            <a:custGeom>
              <a:avLst/>
              <a:gdLst>
                <a:gd name="T0" fmla="*/ 24 w 24"/>
                <a:gd name="T1" fmla="*/ 0 h 26"/>
                <a:gd name="T2" fmla="*/ 0 w 24"/>
                <a:gd name="T3" fmla="*/ 0 h 26"/>
                <a:gd name="T4" fmla="*/ 0 w 24"/>
                <a:gd name="T5" fmla="*/ 21 h 26"/>
                <a:gd name="T6" fmla="*/ 21 w 24"/>
                <a:gd name="T7" fmla="*/ 26 h 26"/>
                <a:gd name="T8" fmla="*/ 24 w 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7" y="21"/>
                    <a:pt x="14" y="23"/>
                    <a:pt x="21" y="26"/>
                  </a:cubicBezTo>
                  <a:cubicBezTo>
                    <a:pt x="23" y="18"/>
                    <a:pt x="24" y="9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31C7B8A6-5F3D-4036-860A-41A8BBF88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2742520"/>
              <a:ext cx="90488" cy="96838"/>
            </a:xfrm>
            <a:custGeom>
              <a:avLst/>
              <a:gdLst>
                <a:gd name="T0" fmla="*/ 0 w 24"/>
                <a:gd name="T1" fmla="*/ 5 h 26"/>
                <a:gd name="T2" fmla="*/ 0 w 24"/>
                <a:gd name="T3" fmla="*/ 26 h 26"/>
                <a:gd name="T4" fmla="*/ 24 w 24"/>
                <a:gd name="T5" fmla="*/ 26 h 26"/>
                <a:gd name="T6" fmla="*/ 20 w 24"/>
                <a:gd name="T7" fmla="*/ 0 h 26"/>
                <a:gd name="T8" fmla="*/ 0 w 24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0" y="5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17"/>
                    <a:pt x="22" y="8"/>
                    <a:pt x="20" y="0"/>
                  </a:cubicBezTo>
                  <a:cubicBezTo>
                    <a:pt x="14" y="3"/>
                    <a:pt x="7" y="4"/>
                    <a:pt x="0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F3B9A756-A4BA-4E3B-BF46-111A34773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7850" y="2967945"/>
              <a:ext cx="79375" cy="104775"/>
            </a:xfrm>
            <a:custGeom>
              <a:avLst/>
              <a:gdLst>
                <a:gd name="T0" fmla="*/ 21 w 21"/>
                <a:gd name="T1" fmla="*/ 28 h 28"/>
                <a:gd name="T2" fmla="*/ 21 w 21"/>
                <a:gd name="T3" fmla="*/ 0 h 28"/>
                <a:gd name="T4" fmla="*/ 0 w 21"/>
                <a:gd name="T5" fmla="*/ 4 h 28"/>
                <a:gd name="T6" fmla="*/ 21 w 21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8">
                  <a:moveTo>
                    <a:pt x="21" y="28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4" y="0"/>
                    <a:pt x="7" y="1"/>
                    <a:pt x="0" y="4"/>
                  </a:cubicBezTo>
                  <a:cubicBezTo>
                    <a:pt x="5" y="17"/>
                    <a:pt x="13" y="26"/>
                    <a:pt x="21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90B05740-B22C-4504-BBE6-9F6E88B1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800" y="2745695"/>
              <a:ext cx="98425" cy="93663"/>
            </a:xfrm>
            <a:custGeom>
              <a:avLst/>
              <a:gdLst>
                <a:gd name="T0" fmla="*/ 0 w 26"/>
                <a:gd name="T1" fmla="*/ 25 h 25"/>
                <a:gd name="T2" fmla="*/ 26 w 26"/>
                <a:gd name="T3" fmla="*/ 25 h 25"/>
                <a:gd name="T4" fmla="*/ 26 w 26"/>
                <a:gd name="T5" fmla="*/ 4 h 25"/>
                <a:gd name="T6" fmla="*/ 4 w 26"/>
                <a:gd name="T7" fmla="*/ 0 h 25"/>
                <a:gd name="T8" fmla="*/ 0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8" y="4"/>
                    <a:pt x="11" y="2"/>
                    <a:pt x="4" y="0"/>
                  </a:cubicBezTo>
                  <a:cubicBezTo>
                    <a:pt x="2" y="7"/>
                    <a:pt x="0" y="16"/>
                    <a:pt x="0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87ABC7C4-EC74-4A78-B06D-B1504935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2640920"/>
              <a:ext cx="66675" cy="93663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25 h 25"/>
                <a:gd name="T4" fmla="*/ 18 w 18"/>
                <a:gd name="T5" fmla="*/ 21 h 25"/>
                <a:gd name="T6" fmla="*/ 0 w 1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12" y="23"/>
                    <a:pt x="18" y="21"/>
                  </a:cubicBezTo>
                  <a:cubicBezTo>
                    <a:pt x="13" y="10"/>
                    <a:pt x="7" y="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E2125D6-5595-4681-B723-72A81D13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1025" y="2636157"/>
              <a:ext cx="76200" cy="98425"/>
            </a:xfrm>
            <a:custGeom>
              <a:avLst/>
              <a:gdLst>
                <a:gd name="T0" fmla="*/ 20 w 20"/>
                <a:gd name="T1" fmla="*/ 26 h 26"/>
                <a:gd name="T2" fmla="*/ 20 w 20"/>
                <a:gd name="T3" fmla="*/ 0 h 26"/>
                <a:gd name="T4" fmla="*/ 0 w 20"/>
                <a:gd name="T5" fmla="*/ 22 h 26"/>
                <a:gd name="T6" fmla="*/ 20 w 20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2" y="2"/>
                    <a:pt x="5" y="11"/>
                    <a:pt x="0" y="22"/>
                  </a:cubicBezTo>
                  <a:cubicBezTo>
                    <a:pt x="6" y="25"/>
                    <a:pt x="13" y="26"/>
                    <a:pt x="2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83C90538-B4C0-47C6-8C74-B9EC548F5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800" y="2863170"/>
              <a:ext cx="98425" cy="96838"/>
            </a:xfrm>
            <a:custGeom>
              <a:avLst/>
              <a:gdLst>
                <a:gd name="T0" fmla="*/ 3 w 26"/>
                <a:gd name="T1" fmla="*/ 26 h 26"/>
                <a:gd name="T2" fmla="*/ 26 w 26"/>
                <a:gd name="T3" fmla="*/ 21 h 26"/>
                <a:gd name="T4" fmla="*/ 26 w 26"/>
                <a:gd name="T5" fmla="*/ 0 h 26"/>
                <a:gd name="T6" fmla="*/ 0 w 26"/>
                <a:gd name="T7" fmla="*/ 0 h 26"/>
                <a:gd name="T8" fmla="*/ 3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3" y="26"/>
                  </a:moveTo>
                  <a:cubicBezTo>
                    <a:pt x="10" y="23"/>
                    <a:pt x="18" y="21"/>
                    <a:pt x="26" y="2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3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513040E0-45C7-42A2-A634-DF6868F7E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75" y="2863170"/>
              <a:ext cx="112713" cy="146050"/>
            </a:xfrm>
            <a:custGeom>
              <a:avLst/>
              <a:gdLst>
                <a:gd name="T0" fmla="*/ 30 w 30"/>
                <a:gd name="T1" fmla="*/ 28 h 39"/>
                <a:gd name="T2" fmla="*/ 27 w 30"/>
                <a:gd name="T3" fmla="*/ 0 h 39"/>
                <a:gd name="T4" fmla="*/ 0 w 30"/>
                <a:gd name="T5" fmla="*/ 0 h 39"/>
                <a:gd name="T6" fmla="*/ 16 w 30"/>
                <a:gd name="T7" fmla="*/ 39 h 39"/>
                <a:gd name="T8" fmla="*/ 30 w 30"/>
                <a:gd name="T9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9">
                  <a:moveTo>
                    <a:pt x="30" y="28"/>
                  </a:moveTo>
                  <a:cubicBezTo>
                    <a:pt x="28" y="20"/>
                    <a:pt x="27" y="1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5"/>
                    <a:pt x="7" y="28"/>
                    <a:pt x="16" y="39"/>
                  </a:cubicBezTo>
                  <a:cubicBezTo>
                    <a:pt x="20" y="35"/>
                    <a:pt x="25" y="31"/>
                    <a:pt x="30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878D4E06-AEAA-4E1A-8614-29FE233A2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2629807"/>
              <a:ext cx="101600" cy="77788"/>
            </a:xfrm>
            <a:custGeom>
              <a:avLst/>
              <a:gdLst>
                <a:gd name="T0" fmla="*/ 0 w 27"/>
                <a:gd name="T1" fmla="*/ 0 h 21"/>
                <a:gd name="T2" fmla="*/ 15 w 27"/>
                <a:gd name="T3" fmla="*/ 21 h 21"/>
                <a:gd name="T4" fmla="*/ 27 w 27"/>
                <a:gd name="T5" fmla="*/ 12 h 21"/>
                <a:gd name="T6" fmla="*/ 0 w 27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1">
                  <a:moveTo>
                    <a:pt x="0" y="0"/>
                  </a:moveTo>
                  <a:cubicBezTo>
                    <a:pt x="6" y="4"/>
                    <a:pt x="11" y="11"/>
                    <a:pt x="15" y="21"/>
                  </a:cubicBezTo>
                  <a:cubicBezTo>
                    <a:pt x="19" y="19"/>
                    <a:pt x="23" y="16"/>
                    <a:pt x="27" y="12"/>
                  </a:cubicBezTo>
                  <a:cubicBezTo>
                    <a:pt x="19" y="6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9740C369-2868-4213-BD27-718573682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1050" y="2863170"/>
              <a:ext cx="115888" cy="149225"/>
            </a:xfrm>
            <a:custGeom>
              <a:avLst/>
              <a:gdLst>
                <a:gd name="T0" fmla="*/ 4 w 31"/>
                <a:gd name="T1" fmla="*/ 0 h 40"/>
                <a:gd name="T2" fmla="*/ 0 w 31"/>
                <a:gd name="T3" fmla="*/ 29 h 40"/>
                <a:gd name="T4" fmla="*/ 15 w 31"/>
                <a:gd name="T5" fmla="*/ 40 h 40"/>
                <a:gd name="T6" fmla="*/ 31 w 31"/>
                <a:gd name="T7" fmla="*/ 0 h 40"/>
                <a:gd name="T8" fmla="*/ 4 w 31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0">
                  <a:moveTo>
                    <a:pt x="4" y="0"/>
                  </a:moveTo>
                  <a:cubicBezTo>
                    <a:pt x="4" y="10"/>
                    <a:pt x="2" y="20"/>
                    <a:pt x="0" y="29"/>
                  </a:cubicBezTo>
                  <a:cubicBezTo>
                    <a:pt x="5" y="32"/>
                    <a:pt x="10" y="36"/>
                    <a:pt x="15" y="40"/>
                  </a:cubicBezTo>
                  <a:cubicBezTo>
                    <a:pt x="25" y="30"/>
                    <a:pt x="31" y="15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C4C6605-77B4-4011-9825-E670FE3E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525" y="2629807"/>
              <a:ext cx="93663" cy="77788"/>
            </a:xfrm>
            <a:custGeom>
              <a:avLst/>
              <a:gdLst>
                <a:gd name="T0" fmla="*/ 11 w 25"/>
                <a:gd name="T1" fmla="*/ 21 h 21"/>
                <a:gd name="T2" fmla="*/ 25 w 25"/>
                <a:gd name="T3" fmla="*/ 0 h 21"/>
                <a:gd name="T4" fmla="*/ 0 w 25"/>
                <a:gd name="T5" fmla="*/ 13 h 21"/>
                <a:gd name="T6" fmla="*/ 11 w 25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1">
                  <a:moveTo>
                    <a:pt x="11" y="21"/>
                  </a:moveTo>
                  <a:cubicBezTo>
                    <a:pt x="15" y="12"/>
                    <a:pt x="20" y="5"/>
                    <a:pt x="25" y="0"/>
                  </a:cubicBezTo>
                  <a:cubicBezTo>
                    <a:pt x="16" y="3"/>
                    <a:pt x="7" y="7"/>
                    <a:pt x="0" y="13"/>
                  </a:cubicBezTo>
                  <a:cubicBezTo>
                    <a:pt x="3" y="17"/>
                    <a:pt x="7" y="19"/>
                    <a:pt x="11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A1A9BE6B-233D-4086-9FA2-4EE1D4A46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288" y="2693307"/>
              <a:ext cx="120650" cy="146050"/>
            </a:xfrm>
            <a:custGeom>
              <a:avLst/>
              <a:gdLst>
                <a:gd name="T0" fmla="*/ 0 w 32"/>
                <a:gd name="T1" fmla="*/ 10 h 39"/>
                <a:gd name="T2" fmla="*/ 5 w 32"/>
                <a:gd name="T3" fmla="*/ 39 h 39"/>
                <a:gd name="T4" fmla="*/ 32 w 32"/>
                <a:gd name="T5" fmla="*/ 39 h 39"/>
                <a:gd name="T6" fmla="*/ 15 w 32"/>
                <a:gd name="T7" fmla="*/ 0 h 39"/>
                <a:gd name="T8" fmla="*/ 0 w 32"/>
                <a:gd name="T9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9">
                  <a:moveTo>
                    <a:pt x="0" y="10"/>
                  </a:moveTo>
                  <a:cubicBezTo>
                    <a:pt x="3" y="19"/>
                    <a:pt x="4" y="29"/>
                    <a:pt x="5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24"/>
                    <a:pt x="25" y="10"/>
                    <a:pt x="15" y="0"/>
                  </a:cubicBezTo>
                  <a:cubicBezTo>
                    <a:pt x="10" y="4"/>
                    <a:pt x="6" y="7"/>
                    <a:pt x="0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7F6718E6-2FDA-42B7-A7B3-045904583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2696482"/>
              <a:ext cx="112713" cy="142875"/>
            </a:xfrm>
            <a:custGeom>
              <a:avLst/>
              <a:gdLst>
                <a:gd name="T0" fmla="*/ 26 w 30"/>
                <a:gd name="T1" fmla="*/ 38 h 38"/>
                <a:gd name="T2" fmla="*/ 30 w 30"/>
                <a:gd name="T3" fmla="*/ 10 h 38"/>
                <a:gd name="T4" fmla="*/ 16 w 30"/>
                <a:gd name="T5" fmla="*/ 0 h 38"/>
                <a:gd name="T6" fmla="*/ 0 w 30"/>
                <a:gd name="T7" fmla="*/ 38 h 38"/>
                <a:gd name="T8" fmla="*/ 26 w 30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8">
                  <a:moveTo>
                    <a:pt x="26" y="38"/>
                  </a:moveTo>
                  <a:cubicBezTo>
                    <a:pt x="26" y="28"/>
                    <a:pt x="27" y="18"/>
                    <a:pt x="30" y="10"/>
                  </a:cubicBezTo>
                  <a:cubicBezTo>
                    <a:pt x="25" y="7"/>
                    <a:pt x="20" y="4"/>
                    <a:pt x="16" y="0"/>
                  </a:cubicBezTo>
                  <a:cubicBezTo>
                    <a:pt x="7" y="10"/>
                    <a:pt x="1" y="23"/>
                    <a:pt x="0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28B44D78-D221-4F7A-B54C-7307D05DA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725" y="2994932"/>
              <a:ext cx="96838" cy="85725"/>
            </a:xfrm>
            <a:custGeom>
              <a:avLst/>
              <a:gdLst>
                <a:gd name="T0" fmla="*/ 14 w 26"/>
                <a:gd name="T1" fmla="*/ 0 h 23"/>
                <a:gd name="T2" fmla="*/ 0 w 26"/>
                <a:gd name="T3" fmla="*/ 23 h 23"/>
                <a:gd name="T4" fmla="*/ 26 w 26"/>
                <a:gd name="T5" fmla="*/ 10 h 23"/>
                <a:gd name="T6" fmla="*/ 14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4" y="0"/>
                  </a:moveTo>
                  <a:cubicBezTo>
                    <a:pt x="10" y="10"/>
                    <a:pt x="5" y="18"/>
                    <a:pt x="0" y="23"/>
                  </a:cubicBezTo>
                  <a:cubicBezTo>
                    <a:pt x="9" y="21"/>
                    <a:pt x="18" y="16"/>
                    <a:pt x="26" y="10"/>
                  </a:cubicBezTo>
                  <a:cubicBezTo>
                    <a:pt x="22" y="6"/>
                    <a:pt x="18" y="3"/>
                    <a:pt x="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E207686-F1C7-4E93-B0E0-6203DD215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763" y="2994932"/>
              <a:ext cx="95250" cy="82550"/>
            </a:xfrm>
            <a:custGeom>
              <a:avLst/>
              <a:gdLst>
                <a:gd name="T0" fmla="*/ 11 w 25"/>
                <a:gd name="T1" fmla="*/ 0 h 22"/>
                <a:gd name="T2" fmla="*/ 0 w 25"/>
                <a:gd name="T3" fmla="*/ 9 h 22"/>
                <a:gd name="T4" fmla="*/ 25 w 25"/>
                <a:gd name="T5" fmla="*/ 22 h 22"/>
                <a:gd name="T6" fmla="*/ 11 w 25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1" y="0"/>
                  </a:moveTo>
                  <a:cubicBezTo>
                    <a:pt x="7" y="2"/>
                    <a:pt x="3" y="5"/>
                    <a:pt x="0" y="9"/>
                  </a:cubicBezTo>
                  <a:cubicBezTo>
                    <a:pt x="7" y="15"/>
                    <a:pt x="15" y="20"/>
                    <a:pt x="25" y="22"/>
                  </a:cubicBezTo>
                  <a:cubicBezTo>
                    <a:pt x="19" y="18"/>
                    <a:pt x="15" y="10"/>
                    <a:pt x="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5853" name="Freeform 29">
            <a:extLst>
              <a:ext uri="{FF2B5EF4-FFF2-40B4-BE49-F238E27FC236}">
                <a16:creationId xmlns:a16="http://schemas.microsoft.com/office/drawing/2014/main" id="{3D5239F4-FF98-42F3-B5B8-7A602126137B}"/>
              </a:ext>
            </a:extLst>
          </p:cNvPr>
          <p:cNvSpPr>
            <a:spLocks noEditPoints="1"/>
          </p:cNvSpPr>
          <p:nvPr/>
        </p:nvSpPr>
        <p:spPr bwMode="auto">
          <a:xfrm>
            <a:off x="7511965" y="1537703"/>
            <a:ext cx="554038" cy="561975"/>
          </a:xfrm>
          <a:custGeom>
            <a:avLst/>
            <a:gdLst>
              <a:gd name="T0" fmla="*/ 2147483647 w 114"/>
              <a:gd name="T1" fmla="*/ 2147483647 h 116"/>
              <a:gd name="T2" fmla="*/ 2147483647 w 114"/>
              <a:gd name="T3" fmla="*/ 2147483647 h 116"/>
              <a:gd name="T4" fmla="*/ 2147483647 w 114"/>
              <a:gd name="T5" fmla="*/ 2147483647 h 116"/>
              <a:gd name="T6" fmla="*/ 2147483647 w 114"/>
              <a:gd name="T7" fmla="*/ 2147483647 h 116"/>
              <a:gd name="T8" fmla="*/ 2147483647 w 114"/>
              <a:gd name="T9" fmla="*/ 2147483647 h 116"/>
              <a:gd name="T10" fmla="*/ 2147483647 w 114"/>
              <a:gd name="T11" fmla="*/ 2147483647 h 116"/>
              <a:gd name="T12" fmla="*/ 2147483647 w 114"/>
              <a:gd name="T13" fmla="*/ 2147483647 h 116"/>
              <a:gd name="T14" fmla="*/ 2147483647 w 114"/>
              <a:gd name="T15" fmla="*/ 2147483647 h 116"/>
              <a:gd name="T16" fmla="*/ 2147483647 w 114"/>
              <a:gd name="T17" fmla="*/ 2147483647 h 116"/>
              <a:gd name="T18" fmla="*/ 2147483647 w 114"/>
              <a:gd name="T19" fmla="*/ 2147483647 h 116"/>
              <a:gd name="T20" fmla="*/ 2147483647 w 114"/>
              <a:gd name="T21" fmla="*/ 2147483647 h 116"/>
              <a:gd name="T22" fmla="*/ 2147483647 w 114"/>
              <a:gd name="T23" fmla="*/ 2147483647 h 116"/>
              <a:gd name="T24" fmla="*/ 2147483647 w 114"/>
              <a:gd name="T25" fmla="*/ 2147483647 h 116"/>
              <a:gd name="T26" fmla="*/ 2147483647 w 114"/>
              <a:gd name="T27" fmla="*/ 2147483647 h 116"/>
              <a:gd name="T28" fmla="*/ 2147483647 w 114"/>
              <a:gd name="T29" fmla="*/ 2147483647 h 116"/>
              <a:gd name="T30" fmla="*/ 2147483647 w 114"/>
              <a:gd name="T31" fmla="*/ 2147483647 h 1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14" h="116">
                <a:moveTo>
                  <a:pt x="113" y="100"/>
                </a:moveTo>
                <a:cubicBezTo>
                  <a:pt x="84" y="72"/>
                  <a:pt x="84" y="72"/>
                  <a:pt x="84" y="72"/>
                </a:cubicBezTo>
                <a:cubicBezTo>
                  <a:pt x="88" y="65"/>
                  <a:pt x="90" y="56"/>
                  <a:pt x="89" y="46"/>
                </a:cubicBezTo>
                <a:cubicBezTo>
                  <a:pt x="88" y="21"/>
                  <a:pt x="67" y="0"/>
                  <a:pt x="43" y="1"/>
                </a:cubicBezTo>
                <a:cubicBezTo>
                  <a:pt x="18" y="3"/>
                  <a:pt x="0" y="24"/>
                  <a:pt x="1" y="50"/>
                </a:cubicBezTo>
                <a:cubicBezTo>
                  <a:pt x="3" y="76"/>
                  <a:pt x="24" y="96"/>
                  <a:pt x="48" y="95"/>
                </a:cubicBezTo>
                <a:cubicBezTo>
                  <a:pt x="57" y="95"/>
                  <a:pt x="65" y="92"/>
                  <a:pt x="72" y="87"/>
                </a:cubicBezTo>
                <a:cubicBezTo>
                  <a:pt x="100" y="115"/>
                  <a:pt x="100" y="115"/>
                  <a:pt x="100" y="115"/>
                </a:cubicBezTo>
                <a:cubicBezTo>
                  <a:pt x="101" y="116"/>
                  <a:pt x="103" y="115"/>
                  <a:pt x="104" y="114"/>
                </a:cubicBezTo>
                <a:cubicBezTo>
                  <a:pt x="113" y="103"/>
                  <a:pt x="113" y="103"/>
                  <a:pt x="113" y="103"/>
                </a:cubicBezTo>
                <a:cubicBezTo>
                  <a:pt x="114" y="102"/>
                  <a:pt x="114" y="101"/>
                  <a:pt x="113" y="100"/>
                </a:cubicBezTo>
                <a:close/>
                <a:moveTo>
                  <a:pt x="15" y="50"/>
                </a:moveTo>
                <a:cubicBezTo>
                  <a:pt x="14" y="32"/>
                  <a:pt x="27" y="17"/>
                  <a:pt x="44" y="16"/>
                </a:cubicBezTo>
                <a:cubicBezTo>
                  <a:pt x="60" y="16"/>
                  <a:pt x="74" y="29"/>
                  <a:pt x="75" y="47"/>
                </a:cubicBezTo>
                <a:cubicBezTo>
                  <a:pt x="76" y="65"/>
                  <a:pt x="64" y="80"/>
                  <a:pt x="47" y="80"/>
                </a:cubicBezTo>
                <a:cubicBezTo>
                  <a:pt x="31" y="81"/>
                  <a:pt x="16" y="67"/>
                  <a:pt x="1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TextBox 57">
            <a:extLst>
              <a:ext uri="{FF2B5EF4-FFF2-40B4-BE49-F238E27FC236}">
                <a16:creationId xmlns:a16="http://schemas.microsoft.com/office/drawing/2014/main" id="{8A347ED0-AD7D-477E-A4BD-5A8BE61AA738}"/>
              </a:ext>
            </a:extLst>
          </p:cNvPr>
          <p:cNvSpPr txBox="1"/>
          <p:nvPr/>
        </p:nvSpPr>
        <p:spPr bwMode="auto">
          <a:xfrm>
            <a:off x="774357" y="1602244"/>
            <a:ext cx="5335447" cy="73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dirty="0">
                <a:latin typeface="方正书宋简体" panose="03000509000000000000" pitchFamily="65" charset="-122"/>
                <a:ea typeface="方正书宋简体" panose="03000509000000000000" pitchFamily="65" charset="-122"/>
                <a:cs typeface="Arial" pitchFamily="34" charset="0"/>
              </a:rPr>
              <a:t>最常用的两种信息传递方式</a:t>
            </a:r>
            <a:endParaRPr lang="en-US" altLang="zh-CN" sz="3200" kern="0" dirty="0">
              <a:latin typeface="方正书宋简体" panose="03000509000000000000" pitchFamily="65" charset="-122"/>
              <a:ea typeface="方正书宋简体" panose="03000509000000000000" pitchFamily="65" charset="-122"/>
              <a:cs typeface="Arial" pitchFamily="34" charset="0"/>
            </a:endParaRPr>
          </a:p>
        </p:txBody>
      </p:sp>
      <p:sp>
        <p:nvSpPr>
          <p:cNvPr id="35858" name="Freeform 226">
            <a:extLst>
              <a:ext uri="{FF2B5EF4-FFF2-40B4-BE49-F238E27FC236}">
                <a16:creationId xmlns:a16="http://schemas.microsoft.com/office/drawing/2014/main" id="{60D19377-F017-40E7-A6CC-E03C2CF5EE4D}"/>
              </a:ext>
            </a:extLst>
          </p:cNvPr>
          <p:cNvSpPr>
            <a:spLocks noEditPoints="1"/>
          </p:cNvSpPr>
          <p:nvPr/>
        </p:nvSpPr>
        <p:spPr bwMode="auto">
          <a:xfrm>
            <a:off x="8710528" y="2642603"/>
            <a:ext cx="930275" cy="846138"/>
          </a:xfrm>
          <a:custGeom>
            <a:avLst/>
            <a:gdLst>
              <a:gd name="T0" fmla="*/ 2147483647 w 351"/>
              <a:gd name="T1" fmla="*/ 2147483647 h 319"/>
              <a:gd name="T2" fmla="*/ 2147483647 w 351"/>
              <a:gd name="T3" fmla="*/ 0 h 319"/>
              <a:gd name="T4" fmla="*/ 0 w 351"/>
              <a:gd name="T5" fmla="*/ 2147483647 h 319"/>
              <a:gd name="T6" fmla="*/ 2147483647 w 351"/>
              <a:gd name="T7" fmla="*/ 2147483647 h 319"/>
              <a:gd name="T8" fmla="*/ 2147483647 w 351"/>
              <a:gd name="T9" fmla="*/ 2147483647 h 319"/>
              <a:gd name="T10" fmla="*/ 2147483647 w 351"/>
              <a:gd name="T11" fmla="*/ 2147483647 h 319"/>
              <a:gd name="T12" fmla="*/ 2147483647 w 351"/>
              <a:gd name="T13" fmla="*/ 2147483647 h 319"/>
              <a:gd name="T14" fmla="*/ 2147483647 w 351"/>
              <a:gd name="T15" fmla="*/ 2147483647 h 319"/>
              <a:gd name="T16" fmla="*/ 2147483647 w 351"/>
              <a:gd name="T17" fmla="*/ 2147483647 h 319"/>
              <a:gd name="T18" fmla="*/ 2147483647 w 351"/>
              <a:gd name="T19" fmla="*/ 2147483647 h 319"/>
              <a:gd name="T20" fmla="*/ 2147483647 w 351"/>
              <a:gd name="T21" fmla="*/ 2147483647 h 319"/>
              <a:gd name="T22" fmla="*/ 2147483647 w 351"/>
              <a:gd name="T23" fmla="*/ 2147483647 h 319"/>
              <a:gd name="T24" fmla="*/ 2147483647 w 351"/>
              <a:gd name="T25" fmla="*/ 2147483647 h 319"/>
              <a:gd name="T26" fmla="*/ 2147483647 w 351"/>
              <a:gd name="T27" fmla="*/ 2147483647 h 319"/>
              <a:gd name="T28" fmla="*/ 2147483647 w 351"/>
              <a:gd name="T29" fmla="*/ 2147483647 h 319"/>
              <a:gd name="T30" fmla="*/ 2147483647 w 351"/>
              <a:gd name="T31" fmla="*/ 2147483647 h 319"/>
              <a:gd name="T32" fmla="*/ 2147483647 w 351"/>
              <a:gd name="T33" fmla="*/ 2147483647 h 319"/>
              <a:gd name="T34" fmla="*/ 2147483647 w 351"/>
              <a:gd name="T35" fmla="*/ 2147483647 h 319"/>
              <a:gd name="T36" fmla="*/ 2147483647 w 351"/>
              <a:gd name="T37" fmla="*/ 2147483647 h 319"/>
              <a:gd name="T38" fmla="*/ 2147483647 w 351"/>
              <a:gd name="T39" fmla="*/ 2147483647 h 319"/>
              <a:gd name="T40" fmla="*/ 2147483647 w 351"/>
              <a:gd name="T41" fmla="*/ 2147483647 h 319"/>
              <a:gd name="T42" fmla="*/ 2147483647 w 351"/>
              <a:gd name="T43" fmla="*/ 2147483647 h 319"/>
              <a:gd name="T44" fmla="*/ 2147483647 w 351"/>
              <a:gd name="T45" fmla="*/ 2147483647 h 319"/>
              <a:gd name="T46" fmla="*/ 2147483647 w 351"/>
              <a:gd name="T47" fmla="*/ 2147483647 h 319"/>
              <a:gd name="T48" fmla="*/ 2147483647 w 351"/>
              <a:gd name="T49" fmla="*/ 2147483647 h 319"/>
              <a:gd name="T50" fmla="*/ 2147483647 w 351"/>
              <a:gd name="T51" fmla="*/ 2147483647 h 319"/>
              <a:gd name="T52" fmla="*/ 2147483647 w 351"/>
              <a:gd name="T53" fmla="*/ 2147483647 h 319"/>
              <a:gd name="T54" fmla="*/ 2147483647 w 351"/>
              <a:gd name="T55" fmla="*/ 2147483647 h 319"/>
              <a:gd name="T56" fmla="*/ 2147483647 w 351"/>
              <a:gd name="T57" fmla="*/ 2147483647 h 319"/>
              <a:gd name="T58" fmla="*/ 2147483647 w 351"/>
              <a:gd name="T59" fmla="*/ 2147483647 h 3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351" h="319">
                <a:moveTo>
                  <a:pt x="311" y="111"/>
                </a:moveTo>
                <a:lnTo>
                  <a:pt x="263" y="0"/>
                </a:lnTo>
                <a:lnTo>
                  <a:pt x="0" y="115"/>
                </a:lnTo>
                <a:lnTo>
                  <a:pt x="64" y="259"/>
                </a:lnTo>
                <a:lnTo>
                  <a:pt x="64" y="319"/>
                </a:lnTo>
                <a:lnTo>
                  <a:pt x="351" y="319"/>
                </a:lnTo>
                <a:lnTo>
                  <a:pt x="351" y="111"/>
                </a:lnTo>
                <a:lnTo>
                  <a:pt x="311" y="111"/>
                </a:lnTo>
                <a:close/>
                <a:moveTo>
                  <a:pt x="64" y="131"/>
                </a:moveTo>
                <a:lnTo>
                  <a:pt x="56" y="135"/>
                </a:lnTo>
                <a:lnTo>
                  <a:pt x="64" y="157"/>
                </a:lnTo>
                <a:lnTo>
                  <a:pt x="64" y="211"/>
                </a:lnTo>
                <a:lnTo>
                  <a:pt x="28" y="125"/>
                </a:lnTo>
                <a:lnTo>
                  <a:pt x="253" y="30"/>
                </a:lnTo>
                <a:lnTo>
                  <a:pt x="287" y="111"/>
                </a:lnTo>
                <a:lnTo>
                  <a:pt x="265" y="111"/>
                </a:lnTo>
                <a:lnTo>
                  <a:pt x="242" y="58"/>
                </a:lnTo>
                <a:lnTo>
                  <a:pt x="114" y="111"/>
                </a:lnTo>
                <a:lnTo>
                  <a:pt x="64" y="111"/>
                </a:lnTo>
                <a:lnTo>
                  <a:pt x="64" y="131"/>
                </a:lnTo>
                <a:close/>
                <a:moveTo>
                  <a:pt x="329" y="297"/>
                </a:moveTo>
                <a:lnTo>
                  <a:pt x="84" y="297"/>
                </a:lnTo>
                <a:lnTo>
                  <a:pt x="84" y="131"/>
                </a:lnTo>
                <a:lnTo>
                  <a:pt x="329" y="131"/>
                </a:lnTo>
                <a:lnTo>
                  <a:pt x="329" y="297"/>
                </a:lnTo>
                <a:close/>
                <a:moveTo>
                  <a:pt x="309" y="153"/>
                </a:moveTo>
                <a:lnTo>
                  <a:pt x="106" y="153"/>
                </a:lnTo>
                <a:lnTo>
                  <a:pt x="106" y="277"/>
                </a:lnTo>
                <a:lnTo>
                  <a:pt x="309" y="277"/>
                </a:lnTo>
                <a:lnTo>
                  <a:pt x="309" y="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文本框 3">
            <a:extLst>
              <a:ext uri="{FF2B5EF4-FFF2-40B4-BE49-F238E27FC236}">
                <a16:creationId xmlns:a16="http://schemas.microsoft.com/office/drawing/2014/main" id="{5FCF64A5-DC79-4E6C-8742-34AB41A09C1D}"/>
              </a:ext>
            </a:extLst>
          </p:cNvPr>
          <p:cNvSpPr txBox="1"/>
          <p:nvPr/>
        </p:nvSpPr>
        <p:spPr>
          <a:xfrm>
            <a:off x="1066740" y="475737"/>
            <a:ext cx="163042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61D75A-5644-43FD-9305-ED52B04E773B}"/>
              </a:ext>
            </a:extLst>
          </p:cNvPr>
          <p:cNvSpPr/>
          <p:nvPr/>
        </p:nvSpPr>
        <p:spPr>
          <a:xfrm>
            <a:off x="2067344" y="2521280"/>
            <a:ext cx="2749471" cy="845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rgbClr val="FF0000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  <a:cs typeface="Arial" pitchFamily="34" charset="0"/>
              </a:rPr>
              <a:t>邮件和短信</a:t>
            </a:r>
            <a:endParaRPr lang="en-US" altLang="zh-CN" sz="4000" kern="0" dirty="0">
              <a:solidFill>
                <a:srgbClr val="FF0000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本框 1">
            <a:extLst>
              <a:ext uri="{FF2B5EF4-FFF2-40B4-BE49-F238E27FC236}">
                <a16:creationId xmlns:a16="http://schemas.microsoft.com/office/drawing/2014/main" id="{0233B50E-814C-4577-A291-8A0FEAEEA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3" name="任意多边形 2">
            <a:extLst>
              <a:ext uri="{FF2B5EF4-FFF2-40B4-BE49-F238E27FC236}">
                <a16:creationId xmlns:a16="http://schemas.microsoft.com/office/drawing/2014/main" id="{438D5E53-AC44-4C2E-AE08-C5EBF70492CE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文本框 3">
            <a:extLst>
              <a:ext uri="{FF2B5EF4-FFF2-40B4-BE49-F238E27FC236}">
                <a16:creationId xmlns:a16="http://schemas.microsoft.com/office/drawing/2014/main" id="{5FCF64A5-DC79-4E6C-8742-34AB41A09C1D}"/>
              </a:ext>
            </a:extLst>
          </p:cNvPr>
          <p:cNvSpPr txBox="1"/>
          <p:nvPr/>
        </p:nvSpPr>
        <p:spPr>
          <a:xfrm>
            <a:off x="1066740" y="291071"/>
            <a:ext cx="2969801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的应用场景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4876" y="584138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重要通知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93" y="1122068"/>
            <a:ext cx="9960111" cy="41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7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本框 1">
            <a:extLst>
              <a:ext uri="{FF2B5EF4-FFF2-40B4-BE49-F238E27FC236}">
                <a16:creationId xmlns:a16="http://schemas.microsoft.com/office/drawing/2014/main" id="{0233B50E-814C-4577-A291-8A0FEAEEA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3" name="任意多边形 2">
            <a:extLst>
              <a:ext uri="{FF2B5EF4-FFF2-40B4-BE49-F238E27FC236}">
                <a16:creationId xmlns:a16="http://schemas.microsoft.com/office/drawing/2014/main" id="{438D5E53-AC44-4C2E-AE08-C5EBF70492CE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文本框 3">
            <a:extLst>
              <a:ext uri="{FF2B5EF4-FFF2-40B4-BE49-F238E27FC236}">
                <a16:creationId xmlns:a16="http://schemas.microsoft.com/office/drawing/2014/main" id="{5FCF64A5-DC79-4E6C-8742-34AB41A09C1D}"/>
              </a:ext>
            </a:extLst>
          </p:cNvPr>
          <p:cNvSpPr txBox="1"/>
          <p:nvPr/>
        </p:nvSpPr>
        <p:spPr>
          <a:xfrm>
            <a:off x="1066740" y="291071"/>
            <a:ext cx="2969801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的应用场景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4874" y="584138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身份验证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54" y="1163227"/>
            <a:ext cx="9065787" cy="44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6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本框 1">
            <a:extLst>
              <a:ext uri="{FF2B5EF4-FFF2-40B4-BE49-F238E27FC236}">
                <a16:creationId xmlns:a16="http://schemas.microsoft.com/office/drawing/2014/main" id="{0233B50E-814C-4577-A291-8A0FEAEEA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3" name="任意多边形 2">
            <a:extLst>
              <a:ext uri="{FF2B5EF4-FFF2-40B4-BE49-F238E27FC236}">
                <a16:creationId xmlns:a16="http://schemas.microsoft.com/office/drawing/2014/main" id="{438D5E53-AC44-4C2E-AE08-C5EBF70492CE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文本框 3">
            <a:extLst>
              <a:ext uri="{FF2B5EF4-FFF2-40B4-BE49-F238E27FC236}">
                <a16:creationId xmlns:a16="http://schemas.microsoft.com/office/drawing/2014/main" id="{5FCF64A5-DC79-4E6C-8742-34AB41A09C1D}"/>
              </a:ext>
            </a:extLst>
          </p:cNvPr>
          <p:cNvSpPr txBox="1"/>
          <p:nvPr/>
        </p:nvSpPr>
        <p:spPr>
          <a:xfrm>
            <a:off x="1066740" y="291071"/>
            <a:ext cx="2969801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的应用场景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52284" y="5841387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信息服务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16" y="944563"/>
            <a:ext cx="5555461" cy="48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2DEFC7-4AE9-40AC-A6D4-EBB41C35630C}"/>
              </a:ext>
            </a:extLst>
          </p:cNvPr>
          <p:cNvSpPr/>
          <p:nvPr/>
        </p:nvSpPr>
        <p:spPr>
          <a:xfrm>
            <a:off x="1179555" y="1032959"/>
            <a:ext cx="5567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邮件是</a:t>
            </a:r>
            <a:r>
              <a:rPr lang="zh-CN" altLang="en-US" sz="3200" dirty="0" smtClean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企业应用的</a:t>
            </a:r>
            <a:r>
              <a:rPr lang="zh-CN" altLang="en-US" sz="3200" dirty="0" smtClean="0">
                <a:solidFill>
                  <a:srgbClr val="FF0000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关键</a:t>
            </a:r>
            <a:r>
              <a:rPr lang="zh-CN" altLang="en-US" sz="3200" dirty="0" smtClean="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业务</a:t>
            </a:r>
            <a:endParaRPr lang="en-US" altLang="zh-CN" sz="32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68057141-CA39-490D-81C7-11EF3FC5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5" name="任意多边形 2">
            <a:extLst>
              <a:ext uri="{FF2B5EF4-FFF2-40B4-BE49-F238E27FC236}">
                <a16:creationId xmlns:a16="http://schemas.microsoft.com/office/drawing/2014/main" id="{00D648E9-DA7B-411F-A1F3-02CBFC0764B3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ADEFE05B-746F-4B9C-8981-45F2E6F23D3D}"/>
              </a:ext>
            </a:extLst>
          </p:cNvPr>
          <p:cNvSpPr txBox="1"/>
          <p:nvPr/>
        </p:nvSpPr>
        <p:spPr>
          <a:xfrm>
            <a:off x="1066740" y="475737"/>
            <a:ext cx="163042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1028" name="Picture 4" descr="https://timgsa.baidu.com/timg?image&amp;quality=80&amp;size=b9999_10000&amp;sec=1555776519955&amp;di=67a8fb9c227c43b6cbcbdc217a602be2&amp;imgtype=jpg&amp;src=http%3A%2F%2Fp3.ssl.qhimg.com%2Ft016c253854ba47a2f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55" y="2261308"/>
            <a:ext cx="5486924" cy="36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0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2" name="文本框 1">
            <a:extLst>
              <a:ext uri="{FF2B5EF4-FFF2-40B4-BE49-F238E27FC236}">
                <a16:creationId xmlns:a16="http://schemas.microsoft.com/office/drawing/2014/main" id="{7BCB50DD-5430-4494-81A4-5AAADACFE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53" name="任意多边形 52">
            <a:extLst>
              <a:ext uri="{FF2B5EF4-FFF2-40B4-BE49-F238E27FC236}">
                <a16:creationId xmlns:a16="http://schemas.microsoft.com/office/drawing/2014/main" id="{50DC4268-5C3F-4968-BACF-5CF005B37E95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文本框 3">
            <a:extLst>
              <a:ext uri="{FF2B5EF4-FFF2-40B4-BE49-F238E27FC236}">
                <a16:creationId xmlns:a16="http://schemas.microsoft.com/office/drawing/2014/main" id="{FC349F90-8956-4280-A5A6-962691FC7FEA}"/>
              </a:ext>
            </a:extLst>
          </p:cNvPr>
          <p:cNvSpPr txBox="1"/>
          <p:nvPr/>
        </p:nvSpPr>
        <p:spPr>
          <a:xfrm>
            <a:off x="1066740" y="475737"/>
            <a:ext cx="2903898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重复开发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Shape 811">
            <a:extLst>
              <a:ext uri="{FF2B5EF4-FFF2-40B4-BE49-F238E27FC236}">
                <a16:creationId xmlns:a16="http://schemas.microsoft.com/office/drawing/2014/main" id="{975A965D-C227-4779-A6CC-26C4C1966899}"/>
              </a:ext>
            </a:extLst>
          </p:cNvPr>
          <p:cNvSpPr/>
          <p:nvPr/>
        </p:nvSpPr>
        <p:spPr>
          <a:xfrm>
            <a:off x="1495792" y="2643493"/>
            <a:ext cx="2366963" cy="3157537"/>
          </a:xfrm>
          <a:prstGeom prst="roundRect">
            <a:avLst>
              <a:gd name="adj" fmla="val 3273"/>
            </a:avLst>
          </a:prstGeom>
          <a:solidFill>
            <a:srgbClr val="00B075"/>
          </a:soli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lIns="0" tIns="0" rIns="0" bIns="0" anchor="ctr"/>
          <a:lstStyle/>
          <a:p>
            <a:pPr algn="ctr" defTabSz="292100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5" name="Shape 812">
            <a:extLst>
              <a:ext uri="{FF2B5EF4-FFF2-40B4-BE49-F238E27FC236}">
                <a16:creationId xmlns:a16="http://schemas.microsoft.com/office/drawing/2014/main" id="{464A536C-CD81-46E8-AFEF-67C649B65FC2}"/>
              </a:ext>
            </a:extLst>
          </p:cNvPr>
          <p:cNvSpPr/>
          <p:nvPr/>
        </p:nvSpPr>
        <p:spPr>
          <a:xfrm>
            <a:off x="2053460" y="2822365"/>
            <a:ext cx="125162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none" lIns="0" tIns="0" rIns="0" bIns="0">
            <a:spAutoFit/>
          </a:bodyPr>
          <a:lstStyle>
            <a:lvl1pPr>
              <a:defRPr sz="4000" spc="79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400" spc="40" dirty="0">
                <a:solidFill>
                  <a:schemeClr val="bg1"/>
                </a:solidFill>
                <a:latin typeface="+mn-lt"/>
              </a:rPr>
              <a:t>重复开发</a:t>
            </a:r>
            <a:endParaRPr sz="2400" spc="4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Shape 813">
            <a:extLst>
              <a:ext uri="{FF2B5EF4-FFF2-40B4-BE49-F238E27FC236}">
                <a16:creationId xmlns:a16="http://schemas.microsoft.com/office/drawing/2014/main" id="{A400226A-2AC6-4F04-803D-D11CBA9AB071}"/>
              </a:ext>
            </a:extLst>
          </p:cNvPr>
          <p:cNvSpPr/>
          <p:nvPr/>
        </p:nvSpPr>
        <p:spPr>
          <a:xfrm>
            <a:off x="2268905" y="1678293"/>
            <a:ext cx="828675" cy="68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7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7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8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7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7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rgbClr val="F5A63E"/>
          </a:solidFill>
          <a:ln w="12700" cap="flat">
            <a:noFill/>
            <a:miter lim="400000"/>
          </a:ln>
          <a:effectLst/>
        </p:spPr>
        <p:txBody>
          <a:bodyPr lIns="19050" tIns="19050" rIns="19050" bIns="19050" anchor="ctr"/>
          <a:lstStyle/>
          <a:p>
            <a:pPr defTabSz="228600" eaLnBrk="1" fontAlgn="auto" hangingPunct="1">
              <a:spcBef>
                <a:spcPts val="0"/>
              </a:spcBef>
              <a:spcAft>
                <a:spcPts val="0"/>
              </a:spcAft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0" name="Shape 814">
            <a:extLst>
              <a:ext uri="{FF2B5EF4-FFF2-40B4-BE49-F238E27FC236}">
                <a16:creationId xmlns:a16="http://schemas.microsoft.com/office/drawing/2014/main" id="{4F51B4FD-ED2A-4780-9215-C106DAB6FED8}"/>
              </a:ext>
            </a:extLst>
          </p:cNvPr>
          <p:cNvSpPr/>
          <p:nvPr/>
        </p:nvSpPr>
        <p:spPr>
          <a:xfrm>
            <a:off x="1741821" y="3712511"/>
            <a:ext cx="1885606" cy="1312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square"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24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企业应用</a:t>
            </a:r>
            <a:r>
              <a:rPr lang="zh-CN" altLang="en-US" sz="2000" spc="24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多</a:t>
            </a:r>
            <a:endParaRPr lang="en-US" altLang="zh-CN" sz="2000" spc="24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24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经常为</a:t>
            </a:r>
            <a:r>
              <a:rPr lang="zh-CN" altLang="en-US" sz="2000" spc="24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不同应用开发重复的功能</a:t>
            </a:r>
            <a:endParaRPr sz="2000" spc="24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1" name="Shape 818">
            <a:extLst>
              <a:ext uri="{FF2B5EF4-FFF2-40B4-BE49-F238E27FC236}">
                <a16:creationId xmlns:a16="http://schemas.microsoft.com/office/drawing/2014/main" id="{5D729346-101E-47C2-9008-C3C8CA9E5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7380" y="3370568"/>
            <a:ext cx="2376487" cy="0"/>
          </a:xfrm>
          <a:prstGeom prst="line">
            <a:avLst/>
          </a:prstGeom>
          <a:noFill/>
          <a:ln w="25400">
            <a:solidFill>
              <a:schemeClr val="bg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pic>
        <p:nvPicPr>
          <p:cNvPr id="2052" name="Picture 4" descr="https://timgsa.baidu.com/timg?image&amp;quality=80&amp;size=b9999_10000&amp;sec=1555778173869&amp;di=2355ceda543e62ef4de7f1d481969924&amp;imgtype=0&amp;src=http%3A%2F%2Fdpic.tiankong.com%2Fjg%2Fg8%2FQJ8580562941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59" y="944563"/>
            <a:ext cx="1875014" cy="18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timgsa.baidu.com/timg?image&amp;quality=80&amp;size=b9999_10000&amp;sec=1555778173869&amp;di=2355ceda543e62ef4de7f1d481969924&amp;imgtype=0&amp;src=http%3A%2F%2Fdpic.tiankong.com%2Fjg%2Fg8%2FQJ8580562941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232" y="944563"/>
            <a:ext cx="1875014" cy="18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timgsa.baidu.com/timg?image&amp;quality=80&amp;size=b9999_10000&amp;sec=1555778173869&amp;di=2355ceda543e62ef4de7f1d481969924&amp;imgtype=0&amp;src=http%3A%2F%2Fdpic.tiankong.com%2Fjg%2Fg8%2FQJ8580562941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85" y="944563"/>
            <a:ext cx="1875014" cy="18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207062" y="1496772"/>
            <a:ext cx="13444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OA</a:t>
            </a:r>
            <a:r>
              <a:rPr lang="zh-CN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47853" y="152754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用户系统</a:t>
            </a:r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95478" y="1496772"/>
            <a:ext cx="1495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订单系统</a:t>
            </a:r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75" y="3901811"/>
            <a:ext cx="1677202" cy="17063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72498" y="56830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某程序员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接箭头连接符 7"/>
          <p:cNvCxnSpPr>
            <a:endCxn id="2052" idx="2"/>
          </p:cNvCxnSpPr>
          <p:nvPr/>
        </p:nvCxnSpPr>
        <p:spPr>
          <a:xfrm flipH="1" flipV="1">
            <a:off x="5879266" y="2819577"/>
            <a:ext cx="1073469" cy="128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0"/>
            <a:endCxn id="32" idx="2"/>
          </p:cNvCxnSpPr>
          <p:nvPr/>
        </p:nvCxnSpPr>
        <p:spPr>
          <a:xfrm flipH="1" flipV="1">
            <a:off x="8055739" y="2819577"/>
            <a:ext cx="27237" cy="108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33" idx="2"/>
          </p:cNvCxnSpPr>
          <p:nvPr/>
        </p:nvCxnSpPr>
        <p:spPr>
          <a:xfrm flipV="1">
            <a:off x="9410785" y="2819577"/>
            <a:ext cx="937507" cy="119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778515" y="3315686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添加邮件功能</a:t>
            </a:r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563023" y="30500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添加邮件功能</a:t>
            </a:r>
          </a:p>
        </p:txBody>
      </p:sp>
      <p:sp>
        <p:nvSpPr>
          <p:cNvPr id="35" name="矩形 34"/>
          <p:cNvSpPr/>
          <p:nvPr/>
        </p:nvSpPr>
        <p:spPr>
          <a:xfrm>
            <a:off x="8675662" y="324263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添加邮件功能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2" name="文本框 1">
            <a:extLst>
              <a:ext uri="{FF2B5EF4-FFF2-40B4-BE49-F238E27FC236}">
                <a16:creationId xmlns:a16="http://schemas.microsoft.com/office/drawing/2014/main" id="{7BCB50DD-5430-4494-81A4-5AAADACFE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53" name="任意多边形 52">
            <a:extLst>
              <a:ext uri="{FF2B5EF4-FFF2-40B4-BE49-F238E27FC236}">
                <a16:creationId xmlns:a16="http://schemas.microsoft.com/office/drawing/2014/main" id="{50DC4268-5C3F-4968-BACF-5CF005B37E95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文本框 3">
            <a:extLst>
              <a:ext uri="{FF2B5EF4-FFF2-40B4-BE49-F238E27FC236}">
                <a16:creationId xmlns:a16="http://schemas.microsoft.com/office/drawing/2014/main" id="{FC349F90-8956-4280-A5A6-962691FC7FEA}"/>
              </a:ext>
            </a:extLst>
          </p:cNvPr>
          <p:cNvSpPr txBox="1"/>
          <p:nvPr/>
        </p:nvSpPr>
        <p:spPr>
          <a:xfrm>
            <a:off x="1066740" y="475737"/>
            <a:ext cx="298627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难以管理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820">
            <a:extLst>
              <a:ext uri="{FF2B5EF4-FFF2-40B4-BE49-F238E27FC236}">
                <a16:creationId xmlns:a16="http://schemas.microsoft.com/office/drawing/2014/main" id="{428310B4-35A2-4C66-82C1-557A5BA1F9CC}"/>
              </a:ext>
            </a:extLst>
          </p:cNvPr>
          <p:cNvSpPr/>
          <p:nvPr/>
        </p:nvSpPr>
        <p:spPr>
          <a:xfrm>
            <a:off x="1486201" y="2618781"/>
            <a:ext cx="2360613" cy="3157537"/>
          </a:xfrm>
          <a:prstGeom prst="roundRect">
            <a:avLst>
              <a:gd name="adj" fmla="val 3282"/>
            </a:avLst>
          </a:prstGeom>
          <a:solidFill>
            <a:srgbClr val="00B075"/>
          </a:soli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lIns="0" tIns="0" rIns="0" bIns="0" anchor="ctr"/>
          <a:lstStyle/>
          <a:p>
            <a:pPr algn="ctr" defTabSz="2921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6" name="Shape 821">
            <a:extLst>
              <a:ext uri="{FF2B5EF4-FFF2-40B4-BE49-F238E27FC236}">
                <a16:creationId xmlns:a16="http://schemas.microsoft.com/office/drawing/2014/main" id="{4FFDB212-553D-4023-B9FC-6C5C3C76F7FA}"/>
              </a:ext>
            </a:extLst>
          </p:cNvPr>
          <p:cNvSpPr/>
          <p:nvPr/>
        </p:nvSpPr>
        <p:spPr>
          <a:xfrm>
            <a:off x="2026302" y="2822387"/>
            <a:ext cx="125162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none" lIns="0" tIns="0" rIns="0" bIns="0">
            <a:spAutoFit/>
          </a:bodyPr>
          <a:lstStyle>
            <a:lvl1pPr>
              <a:defRPr sz="4000" spc="79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400" spc="40" dirty="0">
                <a:solidFill>
                  <a:schemeClr val="bg1"/>
                </a:solidFill>
                <a:latin typeface="+mn-lt"/>
              </a:rPr>
              <a:t>难以管理</a:t>
            </a:r>
            <a:endParaRPr sz="2400" spc="4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Shape 827">
            <a:extLst>
              <a:ext uri="{FF2B5EF4-FFF2-40B4-BE49-F238E27FC236}">
                <a16:creationId xmlns:a16="http://schemas.microsoft.com/office/drawing/2014/main" id="{8E2E1F44-9437-4754-8002-64CA775EDB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5564" y="3333156"/>
            <a:ext cx="2376487" cy="0"/>
          </a:xfrm>
          <a:prstGeom prst="line">
            <a:avLst/>
          </a:prstGeom>
          <a:noFill/>
          <a:ln w="25400">
            <a:solidFill>
              <a:schemeClr val="bg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3" name="Shape 814">
            <a:extLst>
              <a:ext uri="{FF2B5EF4-FFF2-40B4-BE49-F238E27FC236}">
                <a16:creationId xmlns:a16="http://schemas.microsoft.com/office/drawing/2014/main" id="{E88D2CA1-14D3-4B7C-85B6-8BB958EEC5F6}"/>
              </a:ext>
            </a:extLst>
          </p:cNvPr>
          <p:cNvSpPr/>
          <p:nvPr/>
        </p:nvSpPr>
        <p:spPr>
          <a:xfrm>
            <a:off x="1722910" y="3872462"/>
            <a:ext cx="1885606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square"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24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延迟邮件</a:t>
            </a:r>
            <a:endParaRPr lang="en-US" altLang="zh-CN" sz="2000" spc="24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24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定时邮件</a:t>
            </a:r>
            <a:endParaRPr lang="en-US" altLang="zh-CN" sz="2000" spc="24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24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难以</a:t>
            </a:r>
            <a:r>
              <a:rPr lang="zh-CN" altLang="en-US" sz="2000" spc="24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管理</a:t>
            </a:r>
            <a:endParaRPr sz="2000" spc="24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4" name="Picture 2" descr="https://timgsa.baidu.com/timg?image&amp;quality=80&amp;size=b9999_10000&amp;sec=1555776809868&amp;di=2b69c10a808229b4e25f93a23629242d&amp;imgtype=0&amp;src=http%3A%2F%2F5b0988e595225.cdn.sohucs.com%2Fimages%2F20181127%2F471537f08e3b421bacb5f57e65c34fa8.jpe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940" y="1328233"/>
            <a:ext cx="2597486" cy="216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815903" y="3757253"/>
            <a:ext cx="3915559" cy="1691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每天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点推送用户热点新闻</a:t>
            </a:r>
            <a:endParaRPr lang="en-US" altLang="zh-CN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每天</a:t>
            </a:r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点提醒用户收看直播</a:t>
            </a:r>
            <a:endParaRPr lang="en-US" altLang="zh-CN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今天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点要干嘛来着？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09B41105-5793-468C-81CD-4E07A9342BCB}"/>
              </a:ext>
            </a:extLst>
          </p:cNvPr>
          <p:cNvSpPr>
            <a:spLocks noEditPoints="1"/>
          </p:cNvSpPr>
          <p:nvPr/>
        </p:nvSpPr>
        <p:spPr bwMode="auto">
          <a:xfrm>
            <a:off x="2310283" y="1762826"/>
            <a:ext cx="688289" cy="633299"/>
          </a:xfrm>
          <a:custGeom>
            <a:avLst/>
            <a:gdLst/>
            <a:ahLst/>
            <a:cxnLst>
              <a:cxn ang="0">
                <a:pos x="312" y="110"/>
              </a:cxn>
              <a:cxn ang="0">
                <a:pos x="323" y="138"/>
              </a:cxn>
              <a:cxn ang="0">
                <a:pos x="350" y="127"/>
              </a:cxn>
              <a:cxn ang="0">
                <a:pos x="339" y="100"/>
              </a:cxn>
              <a:cxn ang="0">
                <a:pos x="25" y="100"/>
              </a:cxn>
              <a:cxn ang="0">
                <a:pos x="15" y="127"/>
              </a:cxn>
              <a:cxn ang="0">
                <a:pos x="42" y="138"/>
              </a:cxn>
              <a:cxn ang="0">
                <a:pos x="53" y="110"/>
              </a:cxn>
              <a:cxn ang="0">
                <a:pos x="270" y="60"/>
              </a:cxn>
              <a:cxn ang="0">
                <a:pos x="248" y="69"/>
              </a:cxn>
              <a:cxn ang="0">
                <a:pos x="239" y="91"/>
              </a:cxn>
              <a:cxn ang="0">
                <a:pos x="252" y="116"/>
              </a:cxn>
              <a:cxn ang="0">
                <a:pos x="276" y="121"/>
              </a:cxn>
              <a:cxn ang="0">
                <a:pos x="297" y="103"/>
              </a:cxn>
              <a:cxn ang="0">
                <a:pos x="297" y="80"/>
              </a:cxn>
              <a:cxn ang="0">
                <a:pos x="276" y="62"/>
              </a:cxn>
              <a:cxn ang="0">
                <a:pos x="330" y="183"/>
              </a:cxn>
              <a:cxn ang="0">
                <a:pos x="321" y="152"/>
              </a:cxn>
              <a:cxn ang="0">
                <a:pos x="350" y="158"/>
              </a:cxn>
              <a:cxn ang="0">
                <a:pos x="364" y="185"/>
              </a:cxn>
              <a:cxn ang="0">
                <a:pos x="83" y="63"/>
              </a:cxn>
              <a:cxn ang="0">
                <a:pos x="65" y="85"/>
              </a:cxn>
              <a:cxn ang="0">
                <a:pos x="71" y="109"/>
              </a:cxn>
              <a:cxn ang="0">
                <a:pos x="96" y="121"/>
              </a:cxn>
              <a:cxn ang="0">
                <a:pos x="118" y="112"/>
              </a:cxn>
              <a:cxn ang="0">
                <a:pos x="127" y="91"/>
              </a:cxn>
              <a:cxn ang="0">
                <a:pos x="112" y="65"/>
              </a:cxn>
              <a:cxn ang="0">
                <a:pos x="35" y="150"/>
              </a:cxn>
              <a:cxn ang="0">
                <a:pos x="36" y="176"/>
              </a:cxn>
              <a:cxn ang="0">
                <a:pos x="0" y="185"/>
              </a:cxn>
              <a:cxn ang="0">
                <a:pos x="15" y="158"/>
              </a:cxn>
              <a:cxn ang="0">
                <a:pos x="183" y="0"/>
              </a:cxn>
              <a:cxn ang="0">
                <a:pos x="151" y="13"/>
              </a:cxn>
              <a:cxn ang="0">
                <a:pos x="138" y="45"/>
              </a:cxn>
              <a:cxn ang="0">
                <a:pos x="158" y="81"/>
              </a:cxn>
              <a:cxn ang="0">
                <a:pos x="192" y="89"/>
              </a:cxn>
              <a:cxn ang="0">
                <a:pos x="225" y="62"/>
              </a:cxn>
              <a:cxn ang="0">
                <a:pos x="225" y="27"/>
              </a:cxn>
              <a:cxn ang="0">
                <a:pos x="192" y="0"/>
              </a:cxn>
              <a:cxn ang="0">
                <a:pos x="265" y="174"/>
              </a:cxn>
              <a:cxn ang="0">
                <a:pos x="256" y="136"/>
              </a:cxn>
              <a:cxn ang="0">
                <a:pos x="279" y="136"/>
              </a:cxn>
              <a:cxn ang="0">
                <a:pos x="316" y="165"/>
              </a:cxn>
              <a:cxn ang="0">
                <a:pos x="100" y="272"/>
              </a:cxn>
              <a:cxn ang="0">
                <a:pos x="51" y="165"/>
              </a:cxn>
              <a:cxn ang="0">
                <a:pos x="85" y="136"/>
              </a:cxn>
              <a:cxn ang="0">
                <a:pos x="109" y="136"/>
              </a:cxn>
              <a:cxn ang="0">
                <a:pos x="100" y="174"/>
              </a:cxn>
              <a:cxn ang="0">
                <a:pos x="252" y="159"/>
              </a:cxn>
              <a:cxn ang="0">
                <a:pos x="210" y="109"/>
              </a:cxn>
              <a:cxn ang="0">
                <a:pos x="154" y="109"/>
              </a:cxn>
              <a:cxn ang="0">
                <a:pos x="112" y="159"/>
              </a:cxn>
            </a:cxnLst>
            <a:rect l="0" t="0" r="r" b="b"/>
            <a:pathLst>
              <a:path w="364" h="301">
                <a:moveTo>
                  <a:pt x="332" y="98"/>
                </a:moveTo>
                <a:lnTo>
                  <a:pt x="332" y="98"/>
                </a:lnTo>
                <a:lnTo>
                  <a:pt x="323" y="100"/>
                </a:lnTo>
                <a:lnTo>
                  <a:pt x="317" y="105"/>
                </a:lnTo>
                <a:lnTo>
                  <a:pt x="312" y="110"/>
                </a:lnTo>
                <a:lnTo>
                  <a:pt x="310" y="120"/>
                </a:lnTo>
                <a:lnTo>
                  <a:pt x="310" y="120"/>
                </a:lnTo>
                <a:lnTo>
                  <a:pt x="312" y="127"/>
                </a:lnTo>
                <a:lnTo>
                  <a:pt x="317" y="134"/>
                </a:lnTo>
                <a:lnTo>
                  <a:pt x="323" y="138"/>
                </a:lnTo>
                <a:lnTo>
                  <a:pt x="332" y="139"/>
                </a:lnTo>
                <a:lnTo>
                  <a:pt x="332" y="139"/>
                </a:lnTo>
                <a:lnTo>
                  <a:pt x="339" y="138"/>
                </a:lnTo>
                <a:lnTo>
                  <a:pt x="346" y="134"/>
                </a:lnTo>
                <a:lnTo>
                  <a:pt x="350" y="127"/>
                </a:lnTo>
                <a:lnTo>
                  <a:pt x="352" y="120"/>
                </a:lnTo>
                <a:lnTo>
                  <a:pt x="352" y="120"/>
                </a:lnTo>
                <a:lnTo>
                  <a:pt x="350" y="110"/>
                </a:lnTo>
                <a:lnTo>
                  <a:pt x="346" y="105"/>
                </a:lnTo>
                <a:lnTo>
                  <a:pt x="339" y="100"/>
                </a:lnTo>
                <a:lnTo>
                  <a:pt x="332" y="98"/>
                </a:lnTo>
                <a:lnTo>
                  <a:pt x="332" y="98"/>
                </a:lnTo>
                <a:close/>
                <a:moveTo>
                  <a:pt x="35" y="98"/>
                </a:moveTo>
                <a:lnTo>
                  <a:pt x="35" y="98"/>
                </a:lnTo>
                <a:lnTo>
                  <a:pt x="25" y="100"/>
                </a:lnTo>
                <a:lnTo>
                  <a:pt x="20" y="105"/>
                </a:lnTo>
                <a:lnTo>
                  <a:pt x="15" y="110"/>
                </a:lnTo>
                <a:lnTo>
                  <a:pt x="13" y="120"/>
                </a:lnTo>
                <a:lnTo>
                  <a:pt x="13" y="120"/>
                </a:lnTo>
                <a:lnTo>
                  <a:pt x="15" y="127"/>
                </a:lnTo>
                <a:lnTo>
                  <a:pt x="20" y="134"/>
                </a:lnTo>
                <a:lnTo>
                  <a:pt x="25" y="138"/>
                </a:lnTo>
                <a:lnTo>
                  <a:pt x="35" y="139"/>
                </a:lnTo>
                <a:lnTo>
                  <a:pt x="35" y="139"/>
                </a:lnTo>
                <a:lnTo>
                  <a:pt x="42" y="138"/>
                </a:lnTo>
                <a:lnTo>
                  <a:pt x="49" y="134"/>
                </a:lnTo>
                <a:lnTo>
                  <a:pt x="53" y="127"/>
                </a:lnTo>
                <a:lnTo>
                  <a:pt x="54" y="120"/>
                </a:lnTo>
                <a:lnTo>
                  <a:pt x="54" y="120"/>
                </a:lnTo>
                <a:lnTo>
                  <a:pt x="53" y="110"/>
                </a:lnTo>
                <a:lnTo>
                  <a:pt x="49" y="105"/>
                </a:lnTo>
                <a:lnTo>
                  <a:pt x="42" y="100"/>
                </a:lnTo>
                <a:lnTo>
                  <a:pt x="35" y="98"/>
                </a:lnTo>
                <a:lnTo>
                  <a:pt x="35" y="98"/>
                </a:lnTo>
                <a:close/>
                <a:moveTo>
                  <a:pt x="270" y="60"/>
                </a:moveTo>
                <a:lnTo>
                  <a:pt x="270" y="60"/>
                </a:lnTo>
                <a:lnTo>
                  <a:pt x="263" y="62"/>
                </a:lnTo>
                <a:lnTo>
                  <a:pt x="258" y="63"/>
                </a:lnTo>
                <a:lnTo>
                  <a:pt x="252" y="65"/>
                </a:lnTo>
                <a:lnTo>
                  <a:pt x="248" y="69"/>
                </a:lnTo>
                <a:lnTo>
                  <a:pt x="245" y="74"/>
                </a:lnTo>
                <a:lnTo>
                  <a:pt x="241" y="80"/>
                </a:lnTo>
                <a:lnTo>
                  <a:pt x="239" y="85"/>
                </a:lnTo>
                <a:lnTo>
                  <a:pt x="239" y="91"/>
                </a:lnTo>
                <a:lnTo>
                  <a:pt x="239" y="91"/>
                </a:lnTo>
                <a:lnTo>
                  <a:pt x="239" y="98"/>
                </a:lnTo>
                <a:lnTo>
                  <a:pt x="241" y="103"/>
                </a:lnTo>
                <a:lnTo>
                  <a:pt x="245" y="109"/>
                </a:lnTo>
                <a:lnTo>
                  <a:pt x="248" y="112"/>
                </a:lnTo>
                <a:lnTo>
                  <a:pt x="252" y="116"/>
                </a:lnTo>
                <a:lnTo>
                  <a:pt x="258" y="120"/>
                </a:lnTo>
                <a:lnTo>
                  <a:pt x="263" y="121"/>
                </a:lnTo>
                <a:lnTo>
                  <a:pt x="270" y="121"/>
                </a:lnTo>
                <a:lnTo>
                  <a:pt x="270" y="121"/>
                </a:lnTo>
                <a:lnTo>
                  <a:pt x="276" y="121"/>
                </a:lnTo>
                <a:lnTo>
                  <a:pt x="281" y="120"/>
                </a:lnTo>
                <a:lnTo>
                  <a:pt x="287" y="116"/>
                </a:lnTo>
                <a:lnTo>
                  <a:pt x="292" y="112"/>
                </a:lnTo>
                <a:lnTo>
                  <a:pt x="296" y="109"/>
                </a:lnTo>
                <a:lnTo>
                  <a:pt x="297" y="103"/>
                </a:lnTo>
                <a:lnTo>
                  <a:pt x="299" y="98"/>
                </a:lnTo>
                <a:lnTo>
                  <a:pt x="301" y="91"/>
                </a:lnTo>
                <a:lnTo>
                  <a:pt x="301" y="91"/>
                </a:lnTo>
                <a:lnTo>
                  <a:pt x="299" y="85"/>
                </a:lnTo>
                <a:lnTo>
                  <a:pt x="297" y="80"/>
                </a:lnTo>
                <a:lnTo>
                  <a:pt x="296" y="74"/>
                </a:lnTo>
                <a:lnTo>
                  <a:pt x="292" y="69"/>
                </a:lnTo>
                <a:lnTo>
                  <a:pt x="287" y="65"/>
                </a:lnTo>
                <a:lnTo>
                  <a:pt x="281" y="63"/>
                </a:lnTo>
                <a:lnTo>
                  <a:pt x="276" y="62"/>
                </a:lnTo>
                <a:lnTo>
                  <a:pt x="270" y="60"/>
                </a:lnTo>
                <a:lnTo>
                  <a:pt x="270" y="60"/>
                </a:lnTo>
                <a:close/>
                <a:moveTo>
                  <a:pt x="364" y="248"/>
                </a:moveTo>
                <a:lnTo>
                  <a:pt x="330" y="248"/>
                </a:lnTo>
                <a:lnTo>
                  <a:pt x="330" y="183"/>
                </a:lnTo>
                <a:lnTo>
                  <a:pt x="330" y="183"/>
                </a:lnTo>
                <a:lnTo>
                  <a:pt x="330" y="176"/>
                </a:lnTo>
                <a:lnTo>
                  <a:pt x="328" y="167"/>
                </a:lnTo>
                <a:lnTo>
                  <a:pt x="321" y="152"/>
                </a:lnTo>
                <a:lnTo>
                  <a:pt x="321" y="152"/>
                </a:lnTo>
                <a:lnTo>
                  <a:pt x="332" y="150"/>
                </a:lnTo>
                <a:lnTo>
                  <a:pt x="332" y="150"/>
                </a:lnTo>
                <a:lnTo>
                  <a:pt x="337" y="152"/>
                </a:lnTo>
                <a:lnTo>
                  <a:pt x="345" y="154"/>
                </a:lnTo>
                <a:lnTo>
                  <a:pt x="350" y="158"/>
                </a:lnTo>
                <a:lnTo>
                  <a:pt x="355" y="161"/>
                </a:lnTo>
                <a:lnTo>
                  <a:pt x="359" y="167"/>
                </a:lnTo>
                <a:lnTo>
                  <a:pt x="363" y="172"/>
                </a:lnTo>
                <a:lnTo>
                  <a:pt x="364" y="178"/>
                </a:lnTo>
                <a:lnTo>
                  <a:pt x="364" y="185"/>
                </a:lnTo>
                <a:lnTo>
                  <a:pt x="364" y="248"/>
                </a:lnTo>
                <a:close/>
                <a:moveTo>
                  <a:pt x="96" y="60"/>
                </a:moveTo>
                <a:lnTo>
                  <a:pt x="96" y="60"/>
                </a:lnTo>
                <a:lnTo>
                  <a:pt x="89" y="62"/>
                </a:lnTo>
                <a:lnTo>
                  <a:pt x="83" y="63"/>
                </a:lnTo>
                <a:lnTo>
                  <a:pt x="78" y="65"/>
                </a:lnTo>
                <a:lnTo>
                  <a:pt x="74" y="69"/>
                </a:lnTo>
                <a:lnTo>
                  <a:pt x="71" y="74"/>
                </a:lnTo>
                <a:lnTo>
                  <a:pt x="67" y="80"/>
                </a:lnTo>
                <a:lnTo>
                  <a:pt x="65" y="85"/>
                </a:lnTo>
                <a:lnTo>
                  <a:pt x="65" y="91"/>
                </a:lnTo>
                <a:lnTo>
                  <a:pt x="65" y="91"/>
                </a:lnTo>
                <a:lnTo>
                  <a:pt x="65" y="98"/>
                </a:lnTo>
                <a:lnTo>
                  <a:pt x="67" y="103"/>
                </a:lnTo>
                <a:lnTo>
                  <a:pt x="71" y="109"/>
                </a:lnTo>
                <a:lnTo>
                  <a:pt x="74" y="112"/>
                </a:lnTo>
                <a:lnTo>
                  <a:pt x="78" y="116"/>
                </a:lnTo>
                <a:lnTo>
                  <a:pt x="83" y="120"/>
                </a:lnTo>
                <a:lnTo>
                  <a:pt x="89" y="121"/>
                </a:lnTo>
                <a:lnTo>
                  <a:pt x="96" y="121"/>
                </a:lnTo>
                <a:lnTo>
                  <a:pt x="96" y="121"/>
                </a:lnTo>
                <a:lnTo>
                  <a:pt x="102" y="121"/>
                </a:lnTo>
                <a:lnTo>
                  <a:pt x="107" y="120"/>
                </a:lnTo>
                <a:lnTo>
                  <a:pt x="112" y="116"/>
                </a:lnTo>
                <a:lnTo>
                  <a:pt x="118" y="112"/>
                </a:lnTo>
                <a:lnTo>
                  <a:pt x="122" y="109"/>
                </a:lnTo>
                <a:lnTo>
                  <a:pt x="123" y="103"/>
                </a:lnTo>
                <a:lnTo>
                  <a:pt x="125" y="98"/>
                </a:lnTo>
                <a:lnTo>
                  <a:pt x="127" y="91"/>
                </a:lnTo>
                <a:lnTo>
                  <a:pt x="127" y="91"/>
                </a:lnTo>
                <a:lnTo>
                  <a:pt x="125" y="85"/>
                </a:lnTo>
                <a:lnTo>
                  <a:pt x="123" y="80"/>
                </a:lnTo>
                <a:lnTo>
                  <a:pt x="122" y="74"/>
                </a:lnTo>
                <a:lnTo>
                  <a:pt x="118" y="69"/>
                </a:lnTo>
                <a:lnTo>
                  <a:pt x="112" y="65"/>
                </a:lnTo>
                <a:lnTo>
                  <a:pt x="107" y="63"/>
                </a:lnTo>
                <a:lnTo>
                  <a:pt x="102" y="62"/>
                </a:lnTo>
                <a:lnTo>
                  <a:pt x="96" y="60"/>
                </a:lnTo>
                <a:lnTo>
                  <a:pt x="96" y="60"/>
                </a:lnTo>
                <a:close/>
                <a:moveTo>
                  <a:pt x="35" y="150"/>
                </a:moveTo>
                <a:lnTo>
                  <a:pt x="35" y="150"/>
                </a:lnTo>
                <a:lnTo>
                  <a:pt x="44" y="152"/>
                </a:lnTo>
                <a:lnTo>
                  <a:pt x="44" y="152"/>
                </a:lnTo>
                <a:lnTo>
                  <a:pt x="38" y="167"/>
                </a:lnTo>
                <a:lnTo>
                  <a:pt x="36" y="176"/>
                </a:lnTo>
                <a:lnTo>
                  <a:pt x="35" y="183"/>
                </a:lnTo>
                <a:lnTo>
                  <a:pt x="35" y="248"/>
                </a:lnTo>
                <a:lnTo>
                  <a:pt x="0" y="248"/>
                </a:lnTo>
                <a:lnTo>
                  <a:pt x="0" y="185"/>
                </a:lnTo>
                <a:lnTo>
                  <a:pt x="0" y="185"/>
                </a:lnTo>
                <a:lnTo>
                  <a:pt x="0" y="178"/>
                </a:lnTo>
                <a:lnTo>
                  <a:pt x="2" y="172"/>
                </a:lnTo>
                <a:lnTo>
                  <a:pt x="6" y="167"/>
                </a:lnTo>
                <a:lnTo>
                  <a:pt x="9" y="161"/>
                </a:lnTo>
                <a:lnTo>
                  <a:pt x="15" y="158"/>
                </a:lnTo>
                <a:lnTo>
                  <a:pt x="20" y="154"/>
                </a:lnTo>
                <a:lnTo>
                  <a:pt x="27" y="152"/>
                </a:lnTo>
                <a:lnTo>
                  <a:pt x="35" y="150"/>
                </a:lnTo>
                <a:lnTo>
                  <a:pt x="35" y="150"/>
                </a:lnTo>
                <a:close/>
                <a:moveTo>
                  <a:pt x="183" y="0"/>
                </a:moveTo>
                <a:lnTo>
                  <a:pt x="183" y="0"/>
                </a:lnTo>
                <a:lnTo>
                  <a:pt x="174" y="0"/>
                </a:lnTo>
                <a:lnTo>
                  <a:pt x="165" y="4"/>
                </a:lnTo>
                <a:lnTo>
                  <a:pt x="158" y="7"/>
                </a:lnTo>
                <a:lnTo>
                  <a:pt x="151" y="13"/>
                </a:lnTo>
                <a:lnTo>
                  <a:pt x="145" y="20"/>
                </a:lnTo>
                <a:lnTo>
                  <a:pt x="141" y="27"/>
                </a:lnTo>
                <a:lnTo>
                  <a:pt x="138" y="36"/>
                </a:lnTo>
                <a:lnTo>
                  <a:pt x="138" y="45"/>
                </a:lnTo>
                <a:lnTo>
                  <a:pt x="138" y="45"/>
                </a:lnTo>
                <a:lnTo>
                  <a:pt x="138" y="54"/>
                </a:lnTo>
                <a:lnTo>
                  <a:pt x="141" y="62"/>
                </a:lnTo>
                <a:lnTo>
                  <a:pt x="145" y="71"/>
                </a:lnTo>
                <a:lnTo>
                  <a:pt x="151" y="76"/>
                </a:lnTo>
                <a:lnTo>
                  <a:pt x="158" y="81"/>
                </a:lnTo>
                <a:lnTo>
                  <a:pt x="165" y="87"/>
                </a:lnTo>
                <a:lnTo>
                  <a:pt x="174" y="89"/>
                </a:lnTo>
                <a:lnTo>
                  <a:pt x="183" y="91"/>
                </a:lnTo>
                <a:lnTo>
                  <a:pt x="183" y="91"/>
                </a:lnTo>
                <a:lnTo>
                  <a:pt x="192" y="89"/>
                </a:lnTo>
                <a:lnTo>
                  <a:pt x="200" y="87"/>
                </a:lnTo>
                <a:lnTo>
                  <a:pt x="209" y="81"/>
                </a:lnTo>
                <a:lnTo>
                  <a:pt x="214" y="76"/>
                </a:lnTo>
                <a:lnTo>
                  <a:pt x="219" y="71"/>
                </a:lnTo>
                <a:lnTo>
                  <a:pt x="225" y="62"/>
                </a:lnTo>
                <a:lnTo>
                  <a:pt x="227" y="54"/>
                </a:lnTo>
                <a:lnTo>
                  <a:pt x="229" y="45"/>
                </a:lnTo>
                <a:lnTo>
                  <a:pt x="229" y="45"/>
                </a:lnTo>
                <a:lnTo>
                  <a:pt x="227" y="36"/>
                </a:lnTo>
                <a:lnTo>
                  <a:pt x="225" y="27"/>
                </a:lnTo>
                <a:lnTo>
                  <a:pt x="219" y="20"/>
                </a:lnTo>
                <a:lnTo>
                  <a:pt x="214" y="13"/>
                </a:lnTo>
                <a:lnTo>
                  <a:pt x="209" y="7"/>
                </a:lnTo>
                <a:lnTo>
                  <a:pt x="200" y="4"/>
                </a:lnTo>
                <a:lnTo>
                  <a:pt x="192" y="0"/>
                </a:lnTo>
                <a:lnTo>
                  <a:pt x="183" y="0"/>
                </a:lnTo>
                <a:lnTo>
                  <a:pt x="183" y="0"/>
                </a:lnTo>
                <a:close/>
                <a:moveTo>
                  <a:pt x="319" y="272"/>
                </a:moveTo>
                <a:lnTo>
                  <a:pt x="265" y="272"/>
                </a:lnTo>
                <a:lnTo>
                  <a:pt x="265" y="174"/>
                </a:lnTo>
                <a:lnTo>
                  <a:pt x="265" y="174"/>
                </a:lnTo>
                <a:lnTo>
                  <a:pt x="265" y="163"/>
                </a:lnTo>
                <a:lnTo>
                  <a:pt x="263" y="154"/>
                </a:lnTo>
                <a:lnTo>
                  <a:pt x="259" y="145"/>
                </a:lnTo>
                <a:lnTo>
                  <a:pt x="256" y="136"/>
                </a:lnTo>
                <a:lnTo>
                  <a:pt x="256" y="136"/>
                </a:lnTo>
                <a:lnTo>
                  <a:pt x="263" y="134"/>
                </a:lnTo>
                <a:lnTo>
                  <a:pt x="270" y="134"/>
                </a:lnTo>
                <a:lnTo>
                  <a:pt x="270" y="134"/>
                </a:lnTo>
                <a:lnTo>
                  <a:pt x="279" y="136"/>
                </a:lnTo>
                <a:lnTo>
                  <a:pt x="288" y="138"/>
                </a:lnTo>
                <a:lnTo>
                  <a:pt x="297" y="143"/>
                </a:lnTo>
                <a:lnTo>
                  <a:pt x="305" y="149"/>
                </a:lnTo>
                <a:lnTo>
                  <a:pt x="310" y="156"/>
                </a:lnTo>
                <a:lnTo>
                  <a:pt x="316" y="165"/>
                </a:lnTo>
                <a:lnTo>
                  <a:pt x="317" y="174"/>
                </a:lnTo>
                <a:lnTo>
                  <a:pt x="319" y="183"/>
                </a:lnTo>
                <a:lnTo>
                  <a:pt x="319" y="272"/>
                </a:lnTo>
                <a:close/>
                <a:moveTo>
                  <a:pt x="100" y="174"/>
                </a:moveTo>
                <a:lnTo>
                  <a:pt x="100" y="272"/>
                </a:lnTo>
                <a:lnTo>
                  <a:pt x="45" y="272"/>
                </a:lnTo>
                <a:lnTo>
                  <a:pt x="45" y="183"/>
                </a:lnTo>
                <a:lnTo>
                  <a:pt x="45" y="183"/>
                </a:lnTo>
                <a:lnTo>
                  <a:pt x="47" y="174"/>
                </a:lnTo>
                <a:lnTo>
                  <a:pt x="51" y="165"/>
                </a:lnTo>
                <a:lnTo>
                  <a:pt x="54" y="156"/>
                </a:lnTo>
                <a:lnTo>
                  <a:pt x="60" y="149"/>
                </a:lnTo>
                <a:lnTo>
                  <a:pt x="67" y="143"/>
                </a:lnTo>
                <a:lnTo>
                  <a:pt x="76" y="138"/>
                </a:lnTo>
                <a:lnTo>
                  <a:pt x="85" y="136"/>
                </a:lnTo>
                <a:lnTo>
                  <a:pt x="96" y="134"/>
                </a:lnTo>
                <a:lnTo>
                  <a:pt x="96" y="134"/>
                </a:lnTo>
                <a:lnTo>
                  <a:pt x="103" y="134"/>
                </a:lnTo>
                <a:lnTo>
                  <a:pt x="109" y="136"/>
                </a:lnTo>
                <a:lnTo>
                  <a:pt x="109" y="136"/>
                </a:lnTo>
                <a:lnTo>
                  <a:pt x="105" y="145"/>
                </a:lnTo>
                <a:lnTo>
                  <a:pt x="102" y="154"/>
                </a:lnTo>
                <a:lnTo>
                  <a:pt x="100" y="163"/>
                </a:lnTo>
                <a:lnTo>
                  <a:pt x="100" y="174"/>
                </a:lnTo>
                <a:lnTo>
                  <a:pt x="100" y="174"/>
                </a:lnTo>
                <a:close/>
                <a:moveTo>
                  <a:pt x="111" y="301"/>
                </a:moveTo>
                <a:lnTo>
                  <a:pt x="254" y="301"/>
                </a:lnTo>
                <a:lnTo>
                  <a:pt x="254" y="174"/>
                </a:lnTo>
                <a:lnTo>
                  <a:pt x="254" y="174"/>
                </a:lnTo>
                <a:lnTo>
                  <a:pt x="252" y="159"/>
                </a:lnTo>
                <a:lnTo>
                  <a:pt x="248" y="145"/>
                </a:lnTo>
                <a:lnTo>
                  <a:pt x="241" y="134"/>
                </a:lnTo>
                <a:lnTo>
                  <a:pt x="232" y="123"/>
                </a:lnTo>
                <a:lnTo>
                  <a:pt x="223" y="114"/>
                </a:lnTo>
                <a:lnTo>
                  <a:pt x="210" y="109"/>
                </a:lnTo>
                <a:lnTo>
                  <a:pt x="198" y="103"/>
                </a:lnTo>
                <a:lnTo>
                  <a:pt x="183" y="101"/>
                </a:lnTo>
                <a:lnTo>
                  <a:pt x="183" y="101"/>
                </a:lnTo>
                <a:lnTo>
                  <a:pt x="169" y="103"/>
                </a:lnTo>
                <a:lnTo>
                  <a:pt x="154" y="109"/>
                </a:lnTo>
                <a:lnTo>
                  <a:pt x="143" y="114"/>
                </a:lnTo>
                <a:lnTo>
                  <a:pt x="132" y="123"/>
                </a:lnTo>
                <a:lnTo>
                  <a:pt x="123" y="134"/>
                </a:lnTo>
                <a:lnTo>
                  <a:pt x="116" y="145"/>
                </a:lnTo>
                <a:lnTo>
                  <a:pt x="112" y="159"/>
                </a:lnTo>
                <a:lnTo>
                  <a:pt x="111" y="174"/>
                </a:lnTo>
                <a:lnTo>
                  <a:pt x="111" y="30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48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2" name="文本框 1">
            <a:extLst>
              <a:ext uri="{FF2B5EF4-FFF2-40B4-BE49-F238E27FC236}">
                <a16:creationId xmlns:a16="http://schemas.microsoft.com/office/drawing/2014/main" id="{7BCB50DD-5430-4494-81A4-5AAADACFE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53" name="任意多边形 52">
            <a:extLst>
              <a:ext uri="{FF2B5EF4-FFF2-40B4-BE49-F238E27FC236}">
                <a16:creationId xmlns:a16="http://schemas.microsoft.com/office/drawing/2014/main" id="{50DC4268-5C3F-4968-BACF-5CF005B37E95}"/>
              </a:ext>
            </a:extLst>
          </p:cNvPr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文本框 3">
            <a:extLst>
              <a:ext uri="{FF2B5EF4-FFF2-40B4-BE49-F238E27FC236}">
                <a16:creationId xmlns:a16="http://schemas.microsoft.com/office/drawing/2014/main" id="{FC349F90-8956-4280-A5A6-962691FC7FEA}"/>
              </a:ext>
            </a:extLst>
          </p:cNvPr>
          <p:cNvSpPr txBox="1"/>
          <p:nvPr/>
        </p:nvSpPr>
        <p:spPr>
          <a:xfrm>
            <a:off x="1057383" y="553681"/>
            <a:ext cx="342214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系统超载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820">
            <a:extLst>
              <a:ext uri="{FF2B5EF4-FFF2-40B4-BE49-F238E27FC236}">
                <a16:creationId xmlns:a16="http://schemas.microsoft.com/office/drawing/2014/main" id="{428310B4-35A2-4C66-82C1-557A5BA1F9CC}"/>
              </a:ext>
            </a:extLst>
          </p:cNvPr>
          <p:cNvSpPr/>
          <p:nvPr/>
        </p:nvSpPr>
        <p:spPr>
          <a:xfrm>
            <a:off x="1658920" y="2653626"/>
            <a:ext cx="2360613" cy="3157537"/>
          </a:xfrm>
          <a:prstGeom prst="roundRect">
            <a:avLst>
              <a:gd name="adj" fmla="val 3282"/>
            </a:avLst>
          </a:prstGeom>
          <a:solidFill>
            <a:srgbClr val="00B075"/>
          </a:soli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lIns="0" tIns="0" rIns="0" bIns="0" anchor="ctr"/>
          <a:lstStyle/>
          <a:p>
            <a:pPr algn="ctr" defTabSz="2921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6" name="Shape 821">
            <a:extLst>
              <a:ext uri="{FF2B5EF4-FFF2-40B4-BE49-F238E27FC236}">
                <a16:creationId xmlns:a16="http://schemas.microsoft.com/office/drawing/2014/main" id="{4FFDB212-553D-4023-B9FC-6C5C3C76F7FA}"/>
              </a:ext>
            </a:extLst>
          </p:cNvPr>
          <p:cNvSpPr/>
          <p:nvPr/>
        </p:nvSpPr>
        <p:spPr>
          <a:xfrm>
            <a:off x="2199020" y="2857232"/>
            <a:ext cx="125162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none" lIns="0" tIns="0" rIns="0" bIns="0">
            <a:spAutoFit/>
          </a:bodyPr>
          <a:lstStyle>
            <a:lvl1pPr>
              <a:defRPr sz="4000" spc="79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400" spc="40" dirty="0" smtClean="0">
                <a:solidFill>
                  <a:schemeClr val="bg1"/>
                </a:solidFill>
                <a:latin typeface="+mn-lt"/>
              </a:rPr>
              <a:t>系统超载</a:t>
            </a:r>
            <a:endParaRPr sz="2400" spc="4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Shape 827">
            <a:extLst>
              <a:ext uri="{FF2B5EF4-FFF2-40B4-BE49-F238E27FC236}">
                <a16:creationId xmlns:a16="http://schemas.microsoft.com/office/drawing/2014/main" id="{8E2E1F44-9437-4754-8002-64CA775EDB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8283" y="3368001"/>
            <a:ext cx="2376487" cy="0"/>
          </a:xfrm>
          <a:prstGeom prst="line">
            <a:avLst/>
          </a:prstGeom>
          <a:noFill/>
          <a:ln w="25400">
            <a:solidFill>
              <a:schemeClr val="bg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3" name="Shape 814">
            <a:extLst>
              <a:ext uri="{FF2B5EF4-FFF2-40B4-BE49-F238E27FC236}">
                <a16:creationId xmlns:a16="http://schemas.microsoft.com/office/drawing/2014/main" id="{E88D2CA1-14D3-4B7C-85B6-8BB958EEC5F6}"/>
              </a:ext>
            </a:extLst>
          </p:cNvPr>
          <p:cNvSpPr/>
          <p:nvPr/>
        </p:nvSpPr>
        <p:spPr>
          <a:xfrm>
            <a:off x="1895629" y="3907307"/>
            <a:ext cx="1885606" cy="1312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square"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24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过多业务</a:t>
            </a:r>
            <a:endParaRPr lang="en-US" altLang="zh-CN" sz="2000" spc="24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24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无关的功能</a:t>
            </a:r>
            <a:endParaRPr lang="en-US" altLang="zh-CN" sz="2000" spc="24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endParaRPr sz="2000" spc="24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32443" y="4228537"/>
            <a:ext cx="2100648" cy="634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07513" y="3590476"/>
            <a:ext cx="3599935" cy="634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807297" y="2956162"/>
            <a:ext cx="5082746" cy="634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89459" y="2318101"/>
            <a:ext cx="6392562" cy="634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91045" y="428182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核心功能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50117" y="3643733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监控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829520" y="2980587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日志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37759" y="2354511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管理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103" y="1797517"/>
            <a:ext cx="727183" cy="7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236</Words>
  <Application>Microsoft Office PowerPoint</Application>
  <PresentationFormat>宽屏</PresentationFormat>
  <Paragraphs>86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方正书宋简体</vt:lpstr>
      <vt:lpstr>Oswald Regular</vt:lpstr>
      <vt:lpstr>Times New Roman</vt:lpstr>
      <vt:lpstr>Calibri Light</vt:lpstr>
      <vt:lpstr>Impact</vt:lpstr>
      <vt:lpstr>华文中宋</vt:lpstr>
      <vt:lpstr>宋体</vt:lpstr>
      <vt:lpstr>Modern No. 20</vt:lpstr>
      <vt:lpstr>Source Sans Pro</vt:lpstr>
      <vt:lpstr>Arial</vt:lpstr>
      <vt:lpstr>微软雅黑</vt:lpstr>
      <vt:lpstr>仿宋</vt:lpstr>
      <vt:lpstr>Calibri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 宇</dc:creator>
  <cp:lastModifiedBy>161310416_李豫沛</cp:lastModifiedBy>
  <cp:revision>63</cp:revision>
  <dcterms:created xsi:type="dcterms:W3CDTF">2015-05-13T09:03:40Z</dcterms:created>
  <dcterms:modified xsi:type="dcterms:W3CDTF">2019-04-21T04:27:06Z</dcterms:modified>
</cp:coreProperties>
</file>